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31"/>
  </p:sldMasterIdLst>
  <p:notesMasterIdLst>
    <p:notesMasterId r:id="rId100"/>
  </p:notesMasterIdLst>
  <p:handoutMasterIdLst>
    <p:handoutMasterId r:id="rId101"/>
  </p:handoutMasterIdLst>
  <p:sldIdLst>
    <p:sldId id="256" r:id="rId32"/>
    <p:sldId id="259" r:id="rId33"/>
    <p:sldId id="260" r:id="rId34"/>
    <p:sldId id="261" r:id="rId35"/>
    <p:sldId id="262" r:id="rId36"/>
    <p:sldId id="263" r:id="rId37"/>
    <p:sldId id="269" r:id="rId38"/>
    <p:sldId id="283" r:id="rId39"/>
    <p:sldId id="264" r:id="rId40"/>
    <p:sldId id="315" r:id="rId41"/>
    <p:sldId id="278" r:id="rId42"/>
    <p:sldId id="287" r:id="rId43"/>
    <p:sldId id="286" r:id="rId44"/>
    <p:sldId id="288" r:id="rId45"/>
    <p:sldId id="291" r:id="rId46"/>
    <p:sldId id="298" r:id="rId47"/>
    <p:sldId id="331" r:id="rId48"/>
    <p:sldId id="289" r:id="rId49"/>
    <p:sldId id="302" r:id="rId50"/>
    <p:sldId id="290" r:id="rId51"/>
    <p:sldId id="276" r:id="rId52"/>
    <p:sldId id="297" r:id="rId53"/>
    <p:sldId id="279" r:id="rId54"/>
    <p:sldId id="277" r:id="rId55"/>
    <p:sldId id="282" r:id="rId56"/>
    <p:sldId id="266" r:id="rId57"/>
    <p:sldId id="307" r:id="rId58"/>
    <p:sldId id="308" r:id="rId59"/>
    <p:sldId id="314" r:id="rId60"/>
    <p:sldId id="267" r:id="rId61"/>
    <p:sldId id="268" r:id="rId62"/>
    <p:sldId id="270" r:id="rId63"/>
    <p:sldId id="292" r:id="rId64"/>
    <p:sldId id="294" r:id="rId65"/>
    <p:sldId id="295" r:id="rId66"/>
    <p:sldId id="296" r:id="rId67"/>
    <p:sldId id="274" r:id="rId68"/>
    <p:sldId id="300" r:id="rId69"/>
    <p:sldId id="285" r:id="rId70"/>
    <p:sldId id="299" r:id="rId71"/>
    <p:sldId id="301" r:id="rId72"/>
    <p:sldId id="273" r:id="rId73"/>
    <p:sldId id="304" r:id="rId74"/>
    <p:sldId id="305" r:id="rId75"/>
    <p:sldId id="309" r:id="rId76"/>
    <p:sldId id="336" r:id="rId77"/>
    <p:sldId id="306" r:id="rId78"/>
    <p:sldId id="312" r:id="rId79"/>
    <p:sldId id="313" r:id="rId80"/>
    <p:sldId id="316" r:id="rId81"/>
    <p:sldId id="317" r:id="rId82"/>
    <p:sldId id="338" r:id="rId83"/>
    <p:sldId id="337" r:id="rId84"/>
    <p:sldId id="318" r:id="rId85"/>
    <p:sldId id="321" r:id="rId86"/>
    <p:sldId id="310" r:id="rId87"/>
    <p:sldId id="319" r:id="rId88"/>
    <p:sldId id="320" r:id="rId89"/>
    <p:sldId id="271" r:id="rId90"/>
    <p:sldId id="334" r:id="rId91"/>
    <p:sldId id="335" r:id="rId92"/>
    <p:sldId id="333" r:id="rId93"/>
    <p:sldId id="330" r:id="rId94"/>
    <p:sldId id="275" r:id="rId95"/>
    <p:sldId id="324" r:id="rId96"/>
    <p:sldId id="325" r:id="rId97"/>
    <p:sldId id="326" r:id="rId98"/>
    <p:sldId id="327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315"/>
            <p14:sldId id="278"/>
            <p14:sldId id="287"/>
            <p14:sldId id="286"/>
            <p14:sldId id="288"/>
            <p14:sldId id="291"/>
            <p14:sldId id="298"/>
            <p14:sldId id="331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307"/>
            <p14:sldId id="308"/>
            <p14:sldId id="314"/>
            <p14:sldId id="267"/>
            <p14:sldId id="268"/>
            <p14:sldId id="270"/>
            <p14:sldId id="292"/>
            <p14:sldId id="294"/>
            <p14:sldId id="295"/>
            <p14:sldId id="296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9"/>
            <p14:sldId id="336"/>
            <p14:sldId id="306"/>
            <p14:sldId id="312"/>
            <p14:sldId id="313"/>
            <p14:sldId id="316"/>
            <p14:sldId id="317"/>
            <p14:sldId id="338"/>
            <p14:sldId id="337"/>
            <p14:sldId id="318"/>
            <p14:sldId id="321"/>
            <p14:sldId id="310"/>
            <p14:sldId id="319"/>
            <p14:sldId id="320"/>
            <p14:sldId id="271"/>
            <p14:sldId id="334"/>
            <p14:sldId id="335"/>
            <p14:sldId id="333"/>
            <p14:sldId id="330"/>
            <p14:sldId id="275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9" autoAdjust="0"/>
    <p:restoredTop sz="91705" autoAdjust="0"/>
  </p:normalViewPr>
  <p:slideViewPr>
    <p:cSldViewPr snapToGrid="0">
      <p:cViewPr varScale="1">
        <p:scale>
          <a:sx n="74" d="100"/>
          <a:sy n="74" d="100"/>
        </p:scale>
        <p:origin x="90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slide" Target="slides/slide37.xml"/><Relationship Id="rId84" Type="http://schemas.openxmlformats.org/officeDocument/2006/relationships/slide" Target="slides/slide53.xml"/><Relationship Id="rId89" Type="http://schemas.openxmlformats.org/officeDocument/2006/relationships/slide" Target="slides/slide58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74" Type="http://schemas.openxmlformats.org/officeDocument/2006/relationships/slide" Target="slides/slide43.xml"/><Relationship Id="rId79" Type="http://schemas.openxmlformats.org/officeDocument/2006/relationships/slide" Target="slides/slide48.xml"/><Relationship Id="rId102" Type="http://schemas.openxmlformats.org/officeDocument/2006/relationships/presProps" Target="presProps.xml"/><Relationship Id="rId5" Type="http://schemas.openxmlformats.org/officeDocument/2006/relationships/customXml" Target="../customXml/item5.xml"/><Relationship Id="rId90" Type="http://schemas.openxmlformats.org/officeDocument/2006/relationships/slide" Target="slides/slide59.xml"/><Relationship Id="rId95" Type="http://schemas.openxmlformats.org/officeDocument/2006/relationships/slide" Target="slides/slide6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64" Type="http://schemas.openxmlformats.org/officeDocument/2006/relationships/slide" Target="slides/slide33.xml"/><Relationship Id="rId69" Type="http://schemas.openxmlformats.org/officeDocument/2006/relationships/slide" Target="slides/slide38.xml"/><Relationship Id="rId80" Type="http://schemas.openxmlformats.org/officeDocument/2006/relationships/slide" Target="slides/slide49.xml"/><Relationship Id="rId85" Type="http://schemas.openxmlformats.org/officeDocument/2006/relationships/slide" Target="slides/slide54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59" Type="http://schemas.openxmlformats.org/officeDocument/2006/relationships/slide" Target="slides/slide28.xml"/><Relationship Id="rId103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slide" Target="slides/slide39.xml"/><Relationship Id="rId75" Type="http://schemas.openxmlformats.org/officeDocument/2006/relationships/slide" Target="slides/slide44.xml"/><Relationship Id="rId83" Type="http://schemas.openxmlformats.org/officeDocument/2006/relationships/slide" Target="slides/slide52.xml"/><Relationship Id="rId88" Type="http://schemas.openxmlformats.org/officeDocument/2006/relationships/slide" Target="slides/slide57.xml"/><Relationship Id="rId91" Type="http://schemas.openxmlformats.org/officeDocument/2006/relationships/slide" Target="slides/slide60.xml"/><Relationship Id="rId96" Type="http://schemas.openxmlformats.org/officeDocument/2006/relationships/slide" Target="slides/slide6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6" Type="http://schemas.microsoft.com/office/2015/10/relationships/revisionInfo" Target="revisionInfo.xml"/><Relationship Id="rId10" Type="http://schemas.openxmlformats.org/officeDocument/2006/relationships/customXml" Target="../customXml/item10.xml"/><Relationship Id="rId31" Type="http://schemas.openxmlformats.org/officeDocument/2006/relationships/slideMaster" Target="slideMasters/slideMaster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73" Type="http://schemas.openxmlformats.org/officeDocument/2006/relationships/slide" Target="slides/slide42.xml"/><Relationship Id="rId78" Type="http://schemas.openxmlformats.org/officeDocument/2006/relationships/slide" Target="slides/slide47.xml"/><Relationship Id="rId81" Type="http://schemas.openxmlformats.org/officeDocument/2006/relationships/slide" Target="slides/slide50.xml"/><Relationship Id="rId86" Type="http://schemas.openxmlformats.org/officeDocument/2006/relationships/slide" Target="slides/slide55.xml"/><Relationship Id="rId94" Type="http://schemas.openxmlformats.org/officeDocument/2006/relationships/slide" Target="slides/slide63.xml"/><Relationship Id="rId99" Type="http://schemas.openxmlformats.org/officeDocument/2006/relationships/slide" Target="slides/slide68.xml"/><Relationship Id="rId10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76" Type="http://schemas.openxmlformats.org/officeDocument/2006/relationships/slide" Target="slides/slide45.xml"/><Relationship Id="rId97" Type="http://schemas.openxmlformats.org/officeDocument/2006/relationships/slide" Target="slides/slide66.xml"/><Relationship Id="rId104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40.xml"/><Relationship Id="rId92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66" Type="http://schemas.openxmlformats.org/officeDocument/2006/relationships/slide" Target="slides/slide35.xml"/><Relationship Id="rId87" Type="http://schemas.openxmlformats.org/officeDocument/2006/relationships/slide" Target="slides/slide56.xml"/><Relationship Id="rId61" Type="http://schemas.openxmlformats.org/officeDocument/2006/relationships/slide" Target="slides/slide30.xml"/><Relationship Id="rId82" Type="http://schemas.openxmlformats.org/officeDocument/2006/relationships/slide" Target="slides/slide5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slide" Target="slides/slide4.xml"/><Relationship Id="rId56" Type="http://schemas.openxmlformats.org/officeDocument/2006/relationships/slide" Target="slides/slide25.xml"/><Relationship Id="rId77" Type="http://schemas.openxmlformats.org/officeDocument/2006/relationships/slide" Target="slides/slide4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slide" Target="slides/slide20.xml"/><Relationship Id="rId72" Type="http://schemas.openxmlformats.org/officeDocument/2006/relationships/slide" Target="slides/slide41.xml"/><Relationship Id="rId93" Type="http://schemas.openxmlformats.org/officeDocument/2006/relationships/slide" Target="slides/slide62.xml"/><Relationship Id="rId98" Type="http://schemas.openxmlformats.org/officeDocument/2006/relationships/slide" Target="slides/slide67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slide" Target="slides/slide15.xml"/><Relationship Id="rId67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상점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1-42C2-9682-ABF098845E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성운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81-42C2-9682-ABF098845E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항성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81-42C2-9682-ABF098845E9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적대 함선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15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81-42C2-9682-ABF098845E9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구역 수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12</c:v>
                </c:pt>
                <c:pt idx="1">
                  <c:v>12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8F-4EB7-994F-2DC63640F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740416"/>
        <c:axId val="676762112"/>
      </c:barChart>
      <c:catAx>
        <c:axId val="87740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76762112"/>
        <c:crosses val="autoZero"/>
        <c:auto val="1"/>
        <c:lblAlgn val="ctr"/>
        <c:lblOffset val="100"/>
        <c:noMultiLvlLbl val="0"/>
      </c:catAx>
      <c:valAx>
        <c:axId val="676762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77404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금액 (100%)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C3-4F0C-8365-61370FDDCF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시설 강화비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C3-4F0C-8365-61370FDDCF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자원 등의 유지비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C3-4F0C-8365-61370FDDCF1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총 요구량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</c:v>
                </c:pt>
                <c:pt idx="1">
                  <c:v>0.9</c:v>
                </c:pt>
                <c:pt idx="2">
                  <c:v>1.2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C3-4F0C-8365-61370FDDCF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9990144"/>
        <c:axId val="2128755424"/>
      </c:barChart>
      <c:catAx>
        <c:axId val="69990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330" b="0" i="0" u="none" strike="noStrike" baseline="0" dirty="0">
                    <a:effectLst/>
                  </a:rPr>
                  <a:t>총 금액은 퀘스트 당 최소 플레이어수입과 같다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8755424"/>
        <c:crosses val="autoZero"/>
        <c:auto val="1"/>
        <c:lblAlgn val="ctr"/>
        <c:lblOffset val="100"/>
        <c:noMultiLvlLbl val="0"/>
      </c:catAx>
      <c:valAx>
        <c:axId val="21287554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총 금액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총 요구량이 퀘스트 완료 후 남는 금액</a:t>
                </a:r>
                <a:r>
                  <a:rPr lang="en-US" altLang="ko-KR" dirty="0"/>
                  <a:t>.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99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diagrams/_rels/data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diagrams/_rels/drawing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빔 </a:t>
          </a:r>
          <a:r>
            <a:rPr lang="en-US" altLang="ko-KR" sz="1400" dirty="0"/>
            <a:t>(</a:t>
          </a:r>
          <a:r>
            <a:rPr lang="ko-KR" altLang="en-US" sz="1400" dirty="0"/>
            <a:t>연속 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빔은 보호막이 없다면 큰 피해를 연속으로 줄 수 있다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미사일과 폭탄은 보호막을 관통한다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4000" contrast="8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6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</dgm:pt>
  </dgm:ptLst>
  <dgm:cxnLst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9DAA2CD-0013-4902-98E7-02BCC0CB835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B68D18A-4E35-46B5-AA86-E9C2DCA9194A}">
      <dgm:prSet phldrT="[텍스트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구역 진입</a:t>
          </a:r>
        </a:p>
      </dgm:t>
    </dgm:pt>
    <dgm:pt modelId="{C353FD5E-442B-442F-BAE6-93B5F0A92061}" type="parTrans" cxnId="{E64A79D0-8102-444E-AE27-395213A1C2D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384685-C821-4AE7-9F5B-9E0B56200CDD}" type="sibTrans" cxnId="{E64A79D0-8102-444E-AE27-395213A1C2D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574133-6E0A-4DE9-B566-5F54DB807D38}">
      <dgm:prSet phldrT="[텍스트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대화 이벤트</a:t>
          </a:r>
        </a:p>
      </dgm:t>
    </dgm:pt>
    <dgm:pt modelId="{29069F94-8648-4AAE-B1F1-99FF3F0473D1}" type="parTrans" cxnId="{CDC8775C-20DD-44C2-8B7E-A34299B78F6A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CB517F-953D-4BB0-AED8-0F7466419AB8}" type="sibTrans" cxnId="{CDC8775C-20DD-44C2-8B7E-A34299B78F6A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E50790-5B68-461B-9464-4D250B2D0954}">
      <dgm:prSet phldrT="[텍스트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 이벤트 시작</a:t>
          </a:r>
        </a:p>
      </dgm:t>
    </dgm:pt>
    <dgm:pt modelId="{7BE3E965-BBF4-4B91-ADF0-DF75686BF420}" type="parTrans" cxnId="{F681C67A-3D9B-41ED-A0E2-6A7F4CE4D87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5E3010-0D02-41A6-BAA0-5BE61A0F41ED}" type="sibTrans" cxnId="{F681C67A-3D9B-41ED-A0E2-6A7F4CE4D87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83404E-1456-4F18-AF59-02C3AE943E60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무기 활성화</a:t>
          </a:r>
        </a:p>
      </dgm:t>
    </dgm:pt>
    <dgm:pt modelId="{6AE2A2D6-08C0-4F8E-83D7-2FE850068A57}" type="parTrans" cxnId="{DCC6403C-D3EA-4D58-9ED0-3733CDD46AE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8ED071-44A9-4388-A32F-A518E280B3E5}" type="sibTrans" cxnId="{DCC6403C-D3EA-4D58-9ED0-3733CDD46AE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59C3A11-29A9-43DA-9EED-62798C8C72B0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</a:t>
          </a:r>
        </a:p>
      </dgm:t>
    </dgm:pt>
    <dgm:pt modelId="{230CA3CD-C54E-4B39-AB8E-946FA86F4908}" type="parTrans" cxnId="{80DB95DC-C140-4FAE-8E31-FA908E39A96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499820-B252-455A-85DB-69EF79C900D6}" type="sibTrans" cxnId="{80DB95DC-C140-4FAE-8E31-FA908E39A96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B7F963-535E-4873-8E66-51F8694AE046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결과</a:t>
          </a:r>
        </a:p>
      </dgm:t>
    </dgm:pt>
    <dgm:pt modelId="{E14C2C83-B79C-4BF2-B9AC-B57B1B7E8B0D}" type="parTrans" cxnId="{DE484AB7-FD3E-441E-8E5C-BA7EFA12CDA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44526B-0CA7-491E-8992-E53A644EFCCF}" type="sibTrans" cxnId="{DE484AB7-FD3E-441E-8E5C-BA7EFA12CDA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71725B0-37E7-477A-9755-17A612C2033E}" type="pres">
      <dgm:prSet presAssocID="{D9DAA2CD-0013-4902-98E7-02BCC0CB835A}" presName="Name0" presStyleCnt="0">
        <dgm:presLayoutVars>
          <dgm:dir/>
          <dgm:resizeHandles/>
        </dgm:presLayoutVars>
      </dgm:prSet>
      <dgm:spPr/>
    </dgm:pt>
    <dgm:pt modelId="{789F0042-F8E3-4789-955D-FF87469F8C66}" type="pres">
      <dgm:prSet presAssocID="{4B68D18A-4E35-46B5-AA86-E9C2DCA9194A}" presName="compNode" presStyleCnt="0"/>
      <dgm:spPr/>
    </dgm:pt>
    <dgm:pt modelId="{A84849E4-1E3A-453C-88B5-D389B879000D}" type="pres">
      <dgm:prSet presAssocID="{4B68D18A-4E35-46B5-AA86-E9C2DCA9194A}" presName="dummyConnPt" presStyleCnt="0"/>
      <dgm:spPr/>
    </dgm:pt>
    <dgm:pt modelId="{7CBCFF0F-F20F-4F8F-A8A0-5D71813D08E2}" type="pres">
      <dgm:prSet presAssocID="{4B68D18A-4E35-46B5-AA86-E9C2DCA9194A}" presName="node" presStyleLbl="node1" presStyleIdx="0" presStyleCnt="6">
        <dgm:presLayoutVars>
          <dgm:bulletEnabled val="1"/>
        </dgm:presLayoutVars>
      </dgm:prSet>
      <dgm:spPr/>
    </dgm:pt>
    <dgm:pt modelId="{DAEF1B0A-3DDF-47D6-ADC0-C964B1D2DD31}" type="pres">
      <dgm:prSet presAssocID="{FC384685-C821-4AE7-9F5B-9E0B56200CDD}" presName="sibTrans" presStyleLbl="bgSibTrans2D1" presStyleIdx="0" presStyleCnt="5"/>
      <dgm:spPr/>
    </dgm:pt>
    <dgm:pt modelId="{F7C05CE3-F7AA-45A8-B9C5-5A2E1C5871E9}" type="pres">
      <dgm:prSet presAssocID="{0E574133-6E0A-4DE9-B566-5F54DB807D38}" presName="compNode" presStyleCnt="0"/>
      <dgm:spPr/>
    </dgm:pt>
    <dgm:pt modelId="{13EDAFF2-843F-4FFB-A2C2-AB618FAAC61A}" type="pres">
      <dgm:prSet presAssocID="{0E574133-6E0A-4DE9-B566-5F54DB807D38}" presName="dummyConnPt" presStyleCnt="0"/>
      <dgm:spPr/>
    </dgm:pt>
    <dgm:pt modelId="{E103DD89-5E34-4F99-800A-A2F3B774ABD7}" type="pres">
      <dgm:prSet presAssocID="{0E574133-6E0A-4DE9-B566-5F54DB807D38}" presName="node" presStyleLbl="node1" presStyleIdx="1" presStyleCnt="6">
        <dgm:presLayoutVars>
          <dgm:bulletEnabled val="1"/>
        </dgm:presLayoutVars>
      </dgm:prSet>
      <dgm:spPr/>
    </dgm:pt>
    <dgm:pt modelId="{5187ED52-1B22-4535-BA20-155A90C5C25F}" type="pres">
      <dgm:prSet presAssocID="{43CB517F-953D-4BB0-AED8-0F7466419AB8}" presName="sibTrans" presStyleLbl="bgSibTrans2D1" presStyleIdx="1" presStyleCnt="5"/>
      <dgm:spPr/>
    </dgm:pt>
    <dgm:pt modelId="{ECF20721-628F-4A64-A230-5571A82D6DF8}" type="pres">
      <dgm:prSet presAssocID="{31E50790-5B68-461B-9464-4D250B2D0954}" presName="compNode" presStyleCnt="0"/>
      <dgm:spPr/>
    </dgm:pt>
    <dgm:pt modelId="{FED22A12-34E7-4498-B37C-E8CBE9443DEF}" type="pres">
      <dgm:prSet presAssocID="{31E50790-5B68-461B-9464-4D250B2D0954}" presName="dummyConnPt" presStyleCnt="0"/>
      <dgm:spPr/>
    </dgm:pt>
    <dgm:pt modelId="{75D5EF48-8139-470A-8C71-1AE72DB4B683}" type="pres">
      <dgm:prSet presAssocID="{31E50790-5B68-461B-9464-4D250B2D0954}" presName="node" presStyleLbl="node1" presStyleIdx="2" presStyleCnt="6">
        <dgm:presLayoutVars>
          <dgm:bulletEnabled val="1"/>
        </dgm:presLayoutVars>
      </dgm:prSet>
      <dgm:spPr/>
    </dgm:pt>
    <dgm:pt modelId="{D5C3F3E9-0CC9-4DB1-AFB5-658B5F19A23A}" type="pres">
      <dgm:prSet presAssocID="{905E3010-0D02-41A6-BAA0-5BE61A0F41ED}" presName="sibTrans" presStyleLbl="bgSibTrans2D1" presStyleIdx="2" presStyleCnt="5"/>
      <dgm:spPr/>
    </dgm:pt>
    <dgm:pt modelId="{5FD03987-EEE6-4E76-A21A-CD76DFFEE68B}" type="pres">
      <dgm:prSet presAssocID="{4483404E-1456-4F18-AF59-02C3AE943E60}" presName="compNode" presStyleCnt="0"/>
      <dgm:spPr/>
    </dgm:pt>
    <dgm:pt modelId="{D64323CF-1075-4578-A2C0-5B987CA9B192}" type="pres">
      <dgm:prSet presAssocID="{4483404E-1456-4F18-AF59-02C3AE943E60}" presName="dummyConnPt" presStyleCnt="0"/>
      <dgm:spPr/>
    </dgm:pt>
    <dgm:pt modelId="{2B477096-996C-40E8-A19D-6B231E2B1B37}" type="pres">
      <dgm:prSet presAssocID="{4483404E-1456-4F18-AF59-02C3AE943E60}" presName="node" presStyleLbl="node1" presStyleIdx="3" presStyleCnt="6">
        <dgm:presLayoutVars>
          <dgm:bulletEnabled val="1"/>
        </dgm:presLayoutVars>
      </dgm:prSet>
      <dgm:spPr/>
    </dgm:pt>
    <dgm:pt modelId="{D80BAF47-6F44-4901-95D7-99B35C86D4CB}" type="pres">
      <dgm:prSet presAssocID="{508ED071-44A9-4388-A32F-A518E280B3E5}" presName="sibTrans" presStyleLbl="bgSibTrans2D1" presStyleIdx="3" presStyleCnt="5"/>
      <dgm:spPr/>
    </dgm:pt>
    <dgm:pt modelId="{76B5FC76-F9C5-4718-ADE6-D2043FE15B93}" type="pres">
      <dgm:prSet presAssocID="{D59C3A11-29A9-43DA-9EED-62798C8C72B0}" presName="compNode" presStyleCnt="0"/>
      <dgm:spPr/>
    </dgm:pt>
    <dgm:pt modelId="{581FCB46-66DE-443C-8250-AA628E93E50B}" type="pres">
      <dgm:prSet presAssocID="{D59C3A11-29A9-43DA-9EED-62798C8C72B0}" presName="dummyConnPt" presStyleCnt="0"/>
      <dgm:spPr/>
    </dgm:pt>
    <dgm:pt modelId="{479C69CE-0D7D-4FAB-94B2-8C53D3636E8E}" type="pres">
      <dgm:prSet presAssocID="{D59C3A11-29A9-43DA-9EED-62798C8C72B0}" presName="node" presStyleLbl="node1" presStyleIdx="4" presStyleCnt="6">
        <dgm:presLayoutVars>
          <dgm:bulletEnabled val="1"/>
        </dgm:presLayoutVars>
      </dgm:prSet>
      <dgm:spPr/>
    </dgm:pt>
    <dgm:pt modelId="{23EC9547-0AB6-442D-9E41-A7DFE0E22227}" type="pres">
      <dgm:prSet presAssocID="{EA499820-B252-455A-85DB-69EF79C900D6}" presName="sibTrans" presStyleLbl="bgSibTrans2D1" presStyleIdx="4" presStyleCnt="5"/>
      <dgm:spPr/>
    </dgm:pt>
    <dgm:pt modelId="{F0B33A63-1018-41AD-A966-BD620EB92C92}" type="pres">
      <dgm:prSet presAssocID="{80B7F963-535E-4873-8E66-51F8694AE046}" presName="compNode" presStyleCnt="0"/>
      <dgm:spPr/>
    </dgm:pt>
    <dgm:pt modelId="{8107FABE-44CA-45CB-AA47-87C973076480}" type="pres">
      <dgm:prSet presAssocID="{80B7F963-535E-4873-8E66-51F8694AE046}" presName="dummyConnPt" presStyleCnt="0"/>
      <dgm:spPr/>
    </dgm:pt>
    <dgm:pt modelId="{27D0FC9B-65F3-41F6-8A8B-F610BA5E8752}" type="pres">
      <dgm:prSet presAssocID="{80B7F963-535E-4873-8E66-51F8694AE046}" presName="node" presStyleLbl="node1" presStyleIdx="5" presStyleCnt="6">
        <dgm:presLayoutVars>
          <dgm:bulletEnabled val="1"/>
        </dgm:presLayoutVars>
      </dgm:prSet>
      <dgm:spPr/>
    </dgm:pt>
  </dgm:ptLst>
  <dgm:cxnLst>
    <dgm:cxn modelId="{CCC34901-5962-4E1E-88A1-1AD4792C3763}" type="presOf" srcId="{FC384685-C821-4AE7-9F5B-9E0B56200CDD}" destId="{DAEF1B0A-3DDF-47D6-ADC0-C964B1D2DD31}" srcOrd="0" destOrd="0" presId="urn:microsoft.com/office/officeart/2005/8/layout/bProcess4"/>
    <dgm:cxn modelId="{34192D1F-0F89-4CAE-940E-E16CFCFE1CD2}" type="presOf" srcId="{EA499820-B252-455A-85DB-69EF79C900D6}" destId="{23EC9547-0AB6-442D-9E41-A7DFE0E22227}" srcOrd="0" destOrd="0" presId="urn:microsoft.com/office/officeart/2005/8/layout/bProcess4"/>
    <dgm:cxn modelId="{A71A7723-3D7E-49EA-8D13-279F901F7547}" type="presOf" srcId="{905E3010-0D02-41A6-BAA0-5BE61A0F41ED}" destId="{D5C3F3E9-0CC9-4DB1-AFB5-658B5F19A23A}" srcOrd="0" destOrd="0" presId="urn:microsoft.com/office/officeart/2005/8/layout/bProcess4"/>
    <dgm:cxn modelId="{02FF8325-FCAB-460A-B861-5220E885926A}" type="presOf" srcId="{80B7F963-535E-4873-8E66-51F8694AE046}" destId="{27D0FC9B-65F3-41F6-8A8B-F610BA5E8752}" srcOrd="0" destOrd="0" presId="urn:microsoft.com/office/officeart/2005/8/layout/bProcess4"/>
    <dgm:cxn modelId="{DCC6403C-D3EA-4D58-9ED0-3733CDD46AE6}" srcId="{D9DAA2CD-0013-4902-98E7-02BCC0CB835A}" destId="{4483404E-1456-4F18-AF59-02C3AE943E60}" srcOrd="3" destOrd="0" parTransId="{6AE2A2D6-08C0-4F8E-83D7-2FE850068A57}" sibTransId="{508ED071-44A9-4388-A32F-A518E280B3E5}"/>
    <dgm:cxn modelId="{6E66675C-4307-48D9-8067-27CFD1612716}" type="presOf" srcId="{4B68D18A-4E35-46B5-AA86-E9C2DCA9194A}" destId="{7CBCFF0F-F20F-4F8F-A8A0-5D71813D08E2}" srcOrd="0" destOrd="0" presId="urn:microsoft.com/office/officeart/2005/8/layout/bProcess4"/>
    <dgm:cxn modelId="{CDC8775C-20DD-44C2-8B7E-A34299B78F6A}" srcId="{D9DAA2CD-0013-4902-98E7-02BCC0CB835A}" destId="{0E574133-6E0A-4DE9-B566-5F54DB807D38}" srcOrd="1" destOrd="0" parTransId="{29069F94-8648-4AAE-B1F1-99FF3F0473D1}" sibTransId="{43CB517F-953D-4BB0-AED8-0F7466419AB8}"/>
    <dgm:cxn modelId="{5B62A353-93A6-4C60-9FB1-4B9013B33C31}" type="presOf" srcId="{D59C3A11-29A9-43DA-9EED-62798C8C72B0}" destId="{479C69CE-0D7D-4FAB-94B2-8C53D3636E8E}" srcOrd="0" destOrd="0" presId="urn:microsoft.com/office/officeart/2005/8/layout/bProcess4"/>
    <dgm:cxn modelId="{82145755-CC9F-4355-A8CD-774CBD4FAB4C}" type="presOf" srcId="{31E50790-5B68-461B-9464-4D250B2D0954}" destId="{75D5EF48-8139-470A-8C71-1AE72DB4B683}" srcOrd="0" destOrd="0" presId="urn:microsoft.com/office/officeart/2005/8/layout/bProcess4"/>
    <dgm:cxn modelId="{F681C67A-3D9B-41ED-A0E2-6A7F4CE4D877}" srcId="{D9DAA2CD-0013-4902-98E7-02BCC0CB835A}" destId="{31E50790-5B68-461B-9464-4D250B2D0954}" srcOrd="2" destOrd="0" parTransId="{7BE3E965-BBF4-4B91-ADF0-DF75686BF420}" sibTransId="{905E3010-0D02-41A6-BAA0-5BE61A0F41ED}"/>
    <dgm:cxn modelId="{81CAAB87-066D-40B1-9FD7-56042350A836}" type="presOf" srcId="{D9DAA2CD-0013-4902-98E7-02BCC0CB835A}" destId="{171725B0-37E7-477A-9755-17A612C2033E}" srcOrd="0" destOrd="0" presId="urn:microsoft.com/office/officeart/2005/8/layout/bProcess4"/>
    <dgm:cxn modelId="{854FF38A-BB58-499C-8132-3680E1562DDA}" type="presOf" srcId="{508ED071-44A9-4388-A32F-A518E280B3E5}" destId="{D80BAF47-6F44-4901-95D7-99B35C86D4CB}" srcOrd="0" destOrd="0" presId="urn:microsoft.com/office/officeart/2005/8/layout/bProcess4"/>
    <dgm:cxn modelId="{6723DB93-2101-469D-99E6-3E32A70A503E}" type="presOf" srcId="{43CB517F-953D-4BB0-AED8-0F7466419AB8}" destId="{5187ED52-1B22-4535-BA20-155A90C5C25F}" srcOrd="0" destOrd="0" presId="urn:microsoft.com/office/officeart/2005/8/layout/bProcess4"/>
    <dgm:cxn modelId="{DE484AB7-FD3E-441E-8E5C-BA7EFA12CDA6}" srcId="{D9DAA2CD-0013-4902-98E7-02BCC0CB835A}" destId="{80B7F963-535E-4873-8E66-51F8694AE046}" srcOrd="5" destOrd="0" parTransId="{E14C2C83-B79C-4BF2-B9AC-B57B1B7E8B0D}" sibTransId="{E644526B-0CA7-491E-8992-E53A644EFCCF}"/>
    <dgm:cxn modelId="{38BEBFBF-0CE4-4A88-ACCE-0EE0B203395B}" type="presOf" srcId="{0E574133-6E0A-4DE9-B566-5F54DB807D38}" destId="{E103DD89-5E34-4F99-800A-A2F3B774ABD7}" srcOrd="0" destOrd="0" presId="urn:microsoft.com/office/officeart/2005/8/layout/bProcess4"/>
    <dgm:cxn modelId="{E64A79D0-8102-444E-AE27-395213A1C2D2}" srcId="{D9DAA2CD-0013-4902-98E7-02BCC0CB835A}" destId="{4B68D18A-4E35-46B5-AA86-E9C2DCA9194A}" srcOrd="0" destOrd="0" parTransId="{C353FD5E-442B-442F-BAE6-93B5F0A92061}" sibTransId="{FC384685-C821-4AE7-9F5B-9E0B56200CDD}"/>
    <dgm:cxn modelId="{80DB95DC-C140-4FAE-8E31-FA908E39A96E}" srcId="{D9DAA2CD-0013-4902-98E7-02BCC0CB835A}" destId="{D59C3A11-29A9-43DA-9EED-62798C8C72B0}" srcOrd="4" destOrd="0" parTransId="{230CA3CD-C54E-4B39-AB8E-946FA86F4908}" sibTransId="{EA499820-B252-455A-85DB-69EF79C900D6}"/>
    <dgm:cxn modelId="{C79558EC-2BD0-4623-A296-67869D3E04AC}" type="presOf" srcId="{4483404E-1456-4F18-AF59-02C3AE943E60}" destId="{2B477096-996C-40E8-A19D-6B231E2B1B37}" srcOrd="0" destOrd="0" presId="urn:microsoft.com/office/officeart/2005/8/layout/bProcess4"/>
    <dgm:cxn modelId="{9957077E-78CC-4EA0-A2DA-4F25A6363179}" type="presParOf" srcId="{171725B0-37E7-477A-9755-17A612C2033E}" destId="{789F0042-F8E3-4789-955D-FF87469F8C66}" srcOrd="0" destOrd="0" presId="urn:microsoft.com/office/officeart/2005/8/layout/bProcess4"/>
    <dgm:cxn modelId="{01D74F3E-2E82-4F87-A4B3-707F9EAE4C21}" type="presParOf" srcId="{789F0042-F8E3-4789-955D-FF87469F8C66}" destId="{A84849E4-1E3A-453C-88B5-D389B879000D}" srcOrd="0" destOrd="0" presId="urn:microsoft.com/office/officeart/2005/8/layout/bProcess4"/>
    <dgm:cxn modelId="{01403BB1-233D-430F-8F78-E74B3022C152}" type="presParOf" srcId="{789F0042-F8E3-4789-955D-FF87469F8C66}" destId="{7CBCFF0F-F20F-4F8F-A8A0-5D71813D08E2}" srcOrd="1" destOrd="0" presId="urn:microsoft.com/office/officeart/2005/8/layout/bProcess4"/>
    <dgm:cxn modelId="{6CC8CD67-E8CB-4890-BB15-B4969932BB93}" type="presParOf" srcId="{171725B0-37E7-477A-9755-17A612C2033E}" destId="{DAEF1B0A-3DDF-47D6-ADC0-C964B1D2DD31}" srcOrd="1" destOrd="0" presId="urn:microsoft.com/office/officeart/2005/8/layout/bProcess4"/>
    <dgm:cxn modelId="{079BACD0-6EF7-4324-BC12-FFC478716CF3}" type="presParOf" srcId="{171725B0-37E7-477A-9755-17A612C2033E}" destId="{F7C05CE3-F7AA-45A8-B9C5-5A2E1C5871E9}" srcOrd="2" destOrd="0" presId="urn:microsoft.com/office/officeart/2005/8/layout/bProcess4"/>
    <dgm:cxn modelId="{9EFC543A-A4A3-4FBE-9C86-27569E30FB74}" type="presParOf" srcId="{F7C05CE3-F7AA-45A8-B9C5-5A2E1C5871E9}" destId="{13EDAFF2-843F-4FFB-A2C2-AB618FAAC61A}" srcOrd="0" destOrd="0" presId="urn:microsoft.com/office/officeart/2005/8/layout/bProcess4"/>
    <dgm:cxn modelId="{2118E51C-2855-4A61-B497-704621E43DC2}" type="presParOf" srcId="{F7C05CE3-F7AA-45A8-B9C5-5A2E1C5871E9}" destId="{E103DD89-5E34-4F99-800A-A2F3B774ABD7}" srcOrd="1" destOrd="0" presId="urn:microsoft.com/office/officeart/2005/8/layout/bProcess4"/>
    <dgm:cxn modelId="{86BC9531-28F6-4094-90C7-F7619C569076}" type="presParOf" srcId="{171725B0-37E7-477A-9755-17A612C2033E}" destId="{5187ED52-1B22-4535-BA20-155A90C5C25F}" srcOrd="3" destOrd="0" presId="urn:microsoft.com/office/officeart/2005/8/layout/bProcess4"/>
    <dgm:cxn modelId="{894C24C9-462D-47FF-94AF-EB25BE9973FE}" type="presParOf" srcId="{171725B0-37E7-477A-9755-17A612C2033E}" destId="{ECF20721-628F-4A64-A230-5571A82D6DF8}" srcOrd="4" destOrd="0" presId="urn:microsoft.com/office/officeart/2005/8/layout/bProcess4"/>
    <dgm:cxn modelId="{F16B0750-32A2-4EC6-829D-12E591D97E76}" type="presParOf" srcId="{ECF20721-628F-4A64-A230-5571A82D6DF8}" destId="{FED22A12-34E7-4498-B37C-E8CBE9443DEF}" srcOrd="0" destOrd="0" presId="urn:microsoft.com/office/officeart/2005/8/layout/bProcess4"/>
    <dgm:cxn modelId="{8E33AF84-8A3F-4AEF-B268-A0DCA523A3E3}" type="presParOf" srcId="{ECF20721-628F-4A64-A230-5571A82D6DF8}" destId="{75D5EF48-8139-470A-8C71-1AE72DB4B683}" srcOrd="1" destOrd="0" presId="urn:microsoft.com/office/officeart/2005/8/layout/bProcess4"/>
    <dgm:cxn modelId="{FE66BFDF-36A8-49F6-8672-6C1061849188}" type="presParOf" srcId="{171725B0-37E7-477A-9755-17A612C2033E}" destId="{D5C3F3E9-0CC9-4DB1-AFB5-658B5F19A23A}" srcOrd="5" destOrd="0" presId="urn:microsoft.com/office/officeart/2005/8/layout/bProcess4"/>
    <dgm:cxn modelId="{B1075AE7-F607-4DF2-BCE1-6CE45467FA8A}" type="presParOf" srcId="{171725B0-37E7-477A-9755-17A612C2033E}" destId="{5FD03987-EEE6-4E76-A21A-CD76DFFEE68B}" srcOrd="6" destOrd="0" presId="urn:microsoft.com/office/officeart/2005/8/layout/bProcess4"/>
    <dgm:cxn modelId="{C6469EC7-CA58-444D-85AD-B0A3F9B302BA}" type="presParOf" srcId="{5FD03987-EEE6-4E76-A21A-CD76DFFEE68B}" destId="{D64323CF-1075-4578-A2C0-5B987CA9B192}" srcOrd="0" destOrd="0" presId="urn:microsoft.com/office/officeart/2005/8/layout/bProcess4"/>
    <dgm:cxn modelId="{333EC4FA-C319-4E53-A683-06D2244FBD53}" type="presParOf" srcId="{5FD03987-EEE6-4E76-A21A-CD76DFFEE68B}" destId="{2B477096-996C-40E8-A19D-6B231E2B1B37}" srcOrd="1" destOrd="0" presId="urn:microsoft.com/office/officeart/2005/8/layout/bProcess4"/>
    <dgm:cxn modelId="{C5D236A2-C675-4130-B9F3-8192288DE160}" type="presParOf" srcId="{171725B0-37E7-477A-9755-17A612C2033E}" destId="{D80BAF47-6F44-4901-95D7-99B35C86D4CB}" srcOrd="7" destOrd="0" presId="urn:microsoft.com/office/officeart/2005/8/layout/bProcess4"/>
    <dgm:cxn modelId="{328D46DB-4ED6-46C6-B8A3-683952C4EDFA}" type="presParOf" srcId="{171725B0-37E7-477A-9755-17A612C2033E}" destId="{76B5FC76-F9C5-4718-ADE6-D2043FE15B93}" srcOrd="8" destOrd="0" presId="urn:microsoft.com/office/officeart/2005/8/layout/bProcess4"/>
    <dgm:cxn modelId="{6B1AFAB5-1C70-4CD2-AEF1-5B063A69EEF1}" type="presParOf" srcId="{76B5FC76-F9C5-4718-ADE6-D2043FE15B93}" destId="{581FCB46-66DE-443C-8250-AA628E93E50B}" srcOrd="0" destOrd="0" presId="urn:microsoft.com/office/officeart/2005/8/layout/bProcess4"/>
    <dgm:cxn modelId="{34D1E503-3B4B-4804-8ED5-307DC0E7A6A0}" type="presParOf" srcId="{76B5FC76-F9C5-4718-ADE6-D2043FE15B93}" destId="{479C69CE-0D7D-4FAB-94B2-8C53D3636E8E}" srcOrd="1" destOrd="0" presId="urn:microsoft.com/office/officeart/2005/8/layout/bProcess4"/>
    <dgm:cxn modelId="{17760E63-7222-4ACD-8D16-DDBCCF9307C7}" type="presParOf" srcId="{171725B0-37E7-477A-9755-17A612C2033E}" destId="{23EC9547-0AB6-442D-9E41-A7DFE0E22227}" srcOrd="9" destOrd="0" presId="urn:microsoft.com/office/officeart/2005/8/layout/bProcess4"/>
    <dgm:cxn modelId="{FDC27012-3CE4-4F09-A926-FBB24F8C7123}" type="presParOf" srcId="{171725B0-37E7-477A-9755-17A612C2033E}" destId="{F0B33A63-1018-41AD-A966-BD620EB92C92}" srcOrd="10" destOrd="0" presId="urn:microsoft.com/office/officeart/2005/8/layout/bProcess4"/>
    <dgm:cxn modelId="{C506BE84-B60B-41B6-B74E-ADD4FA11A97A}" type="presParOf" srcId="{F0B33A63-1018-41AD-A966-BD620EB92C92}" destId="{8107FABE-44CA-45CB-AA47-87C973076480}" srcOrd="0" destOrd="0" presId="urn:microsoft.com/office/officeart/2005/8/layout/bProcess4"/>
    <dgm:cxn modelId="{80FE2506-1172-4366-A4D6-C76DC2188A4D}" type="presParOf" srcId="{F0B33A63-1018-41AD-A966-BD620EB92C92}" destId="{27D0FC9B-65F3-41F6-8A8B-F610BA5E875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</dgm:pt>
  </dgm:ptLst>
  <dgm:cxnLst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한 칸의 크기는 </a:t>
          </a:r>
          <a:r>
            <a:rPr lang="en-US" altLang="ko-KR" sz="1400" dirty="0"/>
            <a:t>16 x 16 </a:t>
          </a:r>
          <a:r>
            <a:rPr lang="ko-KR" altLang="en-US" sz="1400" dirty="0"/>
            <a:t>픽셀이다</a:t>
          </a:r>
          <a:r>
            <a:rPr lang="en-US" altLang="ko-KR" sz="1400" dirty="0"/>
            <a:t>. </a:t>
          </a:r>
          <a:r>
            <a:rPr lang="ko-KR" altLang="en-US" sz="1400" dirty="0"/>
            <a:t>함선 하나의 크기는 최소 </a:t>
          </a:r>
          <a:r>
            <a:rPr lang="en-US" altLang="ko-KR" sz="1400" dirty="0"/>
            <a:t>480 x 240 </a:t>
          </a:r>
          <a:r>
            <a:rPr lang="ko-KR" altLang="en-US" sz="1400" dirty="0"/>
            <a:t>픽셀이다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하나의 행성 계는 </a:t>
          </a:r>
          <a:r>
            <a:rPr lang="en-US" altLang="ko-KR" sz="1400" dirty="0"/>
            <a:t>15 ~ 20 </a:t>
          </a:r>
          <a:r>
            <a:rPr lang="ko-KR" altLang="en-US" sz="1400" dirty="0"/>
            <a:t>개의 구역을 가진다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4000" contrast="8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연속 피해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빔은 보호막이 없다면 큰 피해를 연속으로 줄 수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미사일과 폭탄은 보호막을 관통한다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- </a:t>
          </a:r>
          <a:r>
            <a:rPr lang="ko-KR" altLang="en-US" sz="17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6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지역</a:t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F1B0A-3DDF-47D6-ADC0-C964B1D2DD31}">
      <dsp:nvSpPr>
        <dsp:cNvPr id="0" name=""/>
        <dsp:cNvSpPr/>
      </dsp:nvSpPr>
      <dsp:spPr>
        <a:xfrm rot="5400000">
          <a:off x="739119" y="1138216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CFF0F-F20F-4F8F-A8A0-5D71813D08E2}">
      <dsp:nvSpPr>
        <dsp:cNvPr id="0" name=""/>
        <dsp:cNvSpPr/>
      </dsp:nvSpPr>
      <dsp:spPr>
        <a:xfrm>
          <a:off x="1144221" y="3510"/>
          <a:ext cx="2377345" cy="14264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구역 진입</a:t>
          </a:r>
        </a:p>
      </dsp:txBody>
      <dsp:txXfrm>
        <a:off x="1185999" y="45288"/>
        <a:ext cx="2293789" cy="1342851"/>
      </dsp:txXfrm>
    </dsp:sp>
    <dsp:sp modelId="{5187ED52-1B22-4535-BA20-155A90C5C25F}">
      <dsp:nvSpPr>
        <dsp:cNvPr id="0" name=""/>
        <dsp:cNvSpPr/>
      </dsp:nvSpPr>
      <dsp:spPr>
        <a:xfrm rot="5400000">
          <a:off x="739119" y="2921225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3DD89-5E34-4F99-800A-A2F3B774ABD7}">
      <dsp:nvSpPr>
        <dsp:cNvPr id="0" name=""/>
        <dsp:cNvSpPr/>
      </dsp:nvSpPr>
      <dsp:spPr>
        <a:xfrm>
          <a:off x="1144221" y="1786519"/>
          <a:ext cx="2377345" cy="14264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대화 이벤트</a:t>
          </a:r>
        </a:p>
      </dsp:txBody>
      <dsp:txXfrm>
        <a:off x="1185999" y="1828297"/>
        <a:ext cx="2293789" cy="1342851"/>
      </dsp:txXfrm>
    </dsp:sp>
    <dsp:sp modelId="{D5C3F3E9-0CC9-4DB1-AFB5-658B5F19A23A}">
      <dsp:nvSpPr>
        <dsp:cNvPr id="0" name=""/>
        <dsp:cNvSpPr/>
      </dsp:nvSpPr>
      <dsp:spPr>
        <a:xfrm>
          <a:off x="1630624" y="3812730"/>
          <a:ext cx="3150936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5EF48-8139-470A-8C71-1AE72DB4B683}">
      <dsp:nvSpPr>
        <dsp:cNvPr id="0" name=""/>
        <dsp:cNvSpPr/>
      </dsp:nvSpPr>
      <dsp:spPr>
        <a:xfrm>
          <a:off x="1144221" y="3569529"/>
          <a:ext cx="2377345" cy="14264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 이벤트 시작</a:t>
          </a:r>
        </a:p>
      </dsp:txBody>
      <dsp:txXfrm>
        <a:off x="1185999" y="3611307"/>
        <a:ext cx="2293789" cy="1342851"/>
      </dsp:txXfrm>
    </dsp:sp>
    <dsp:sp modelId="{D80BAF47-6F44-4901-95D7-99B35C86D4CB}">
      <dsp:nvSpPr>
        <dsp:cNvPr id="0" name=""/>
        <dsp:cNvSpPr/>
      </dsp:nvSpPr>
      <dsp:spPr>
        <a:xfrm rot="16200000">
          <a:off x="3900989" y="2921225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77096-996C-40E8-A19D-6B231E2B1B37}">
      <dsp:nvSpPr>
        <dsp:cNvPr id="0" name=""/>
        <dsp:cNvSpPr/>
      </dsp:nvSpPr>
      <dsp:spPr>
        <a:xfrm>
          <a:off x="4306091" y="3569529"/>
          <a:ext cx="2377345" cy="142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무기 활성화</a:t>
          </a:r>
        </a:p>
      </dsp:txBody>
      <dsp:txXfrm>
        <a:off x="4347869" y="3611307"/>
        <a:ext cx="2293789" cy="1342851"/>
      </dsp:txXfrm>
    </dsp:sp>
    <dsp:sp modelId="{23EC9547-0AB6-442D-9E41-A7DFE0E22227}">
      <dsp:nvSpPr>
        <dsp:cNvPr id="0" name=""/>
        <dsp:cNvSpPr/>
      </dsp:nvSpPr>
      <dsp:spPr>
        <a:xfrm rot="16200000">
          <a:off x="3900989" y="1138216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C69CE-0D7D-4FAB-94B2-8C53D3636E8E}">
      <dsp:nvSpPr>
        <dsp:cNvPr id="0" name=""/>
        <dsp:cNvSpPr/>
      </dsp:nvSpPr>
      <dsp:spPr>
        <a:xfrm>
          <a:off x="4306091" y="1786519"/>
          <a:ext cx="2377345" cy="142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</a:t>
          </a:r>
        </a:p>
      </dsp:txBody>
      <dsp:txXfrm>
        <a:off x="4347869" y="1828297"/>
        <a:ext cx="2293789" cy="1342851"/>
      </dsp:txXfrm>
    </dsp:sp>
    <dsp:sp modelId="{27D0FC9B-65F3-41F6-8A8B-F610BA5E8752}">
      <dsp:nvSpPr>
        <dsp:cNvPr id="0" name=""/>
        <dsp:cNvSpPr/>
      </dsp:nvSpPr>
      <dsp:spPr>
        <a:xfrm>
          <a:off x="4306091" y="3510"/>
          <a:ext cx="2377345" cy="142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결과</a:t>
          </a:r>
        </a:p>
      </dsp:txBody>
      <dsp:txXfrm>
        <a:off x="4347869" y="45288"/>
        <a:ext cx="2293789" cy="1342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2476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2476" y="5479"/>
        <a:ext cx="2414587" cy="864000"/>
      </dsp:txXfrm>
    </dsp:sp>
    <dsp:sp modelId="{418976B2-EA5B-4EAA-A2C3-DDE99796E37A}">
      <dsp:nvSpPr>
        <dsp:cNvPr id="0" name=""/>
        <dsp:cNvSpPr/>
      </dsp:nvSpPr>
      <dsp:spPr>
        <a:xfrm>
          <a:off x="2476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2476" y="869479"/>
        <a:ext cx="2414587" cy="2343235"/>
      </dsp:txXfrm>
    </dsp:sp>
    <dsp:sp modelId="{656C3BC4-320D-4D2E-B892-8E3F99447003}">
      <dsp:nvSpPr>
        <dsp:cNvPr id="0" name=""/>
        <dsp:cNvSpPr/>
      </dsp:nvSpPr>
      <dsp:spPr>
        <a:xfrm>
          <a:off x="275510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5105" y="5479"/>
        <a:ext cx="2414587" cy="864000"/>
      </dsp:txXfrm>
    </dsp:sp>
    <dsp:sp modelId="{338BD713-B272-4931-ACE2-E02BD3037204}">
      <dsp:nvSpPr>
        <dsp:cNvPr id="0" name=""/>
        <dsp:cNvSpPr/>
      </dsp:nvSpPr>
      <dsp:spPr>
        <a:xfrm>
          <a:off x="275510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5105" y="869479"/>
        <a:ext cx="2414587" cy="2343235"/>
      </dsp:txXfrm>
    </dsp:sp>
    <dsp:sp modelId="{8C2FA9EA-B319-4056-BF0D-168C20BC54A4}">
      <dsp:nvSpPr>
        <dsp:cNvPr id="0" name=""/>
        <dsp:cNvSpPr/>
      </dsp:nvSpPr>
      <dsp:spPr>
        <a:xfrm>
          <a:off x="550773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7735" y="5479"/>
        <a:ext cx="2414587" cy="864000"/>
      </dsp:txXfrm>
    </dsp:sp>
    <dsp:sp modelId="{3B0A7F5E-F186-4FDD-8626-03EB7E0C45E5}">
      <dsp:nvSpPr>
        <dsp:cNvPr id="0" name=""/>
        <dsp:cNvSpPr/>
      </dsp:nvSpPr>
      <dsp:spPr>
        <a:xfrm>
          <a:off x="550773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7735" y="869479"/>
        <a:ext cx="2414587" cy="2343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외계</a:t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한 칸의 크기는 </a:t>
          </a:r>
          <a:r>
            <a:rPr lang="en-US" altLang="ko-KR" sz="1400" kern="1200" dirty="0"/>
            <a:t>16 x 16 </a:t>
          </a:r>
          <a:r>
            <a:rPr lang="ko-KR" altLang="en-US" sz="1400" kern="1200" dirty="0"/>
            <a:t>픽셀이다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함선 하나의 크기는 최소 </a:t>
          </a:r>
          <a:r>
            <a:rPr lang="en-US" altLang="ko-KR" sz="1400" kern="1200" dirty="0"/>
            <a:t>480 x 240 </a:t>
          </a:r>
          <a:r>
            <a:rPr lang="ko-KR" altLang="en-US" sz="1400" kern="1200" dirty="0"/>
            <a:t>픽셀이다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하나의 행성 계는 </a:t>
          </a:r>
          <a:r>
            <a:rPr lang="en-US" altLang="ko-KR" sz="1400" kern="1200" dirty="0"/>
            <a:t>15 ~ 20 </a:t>
          </a:r>
          <a:r>
            <a:rPr lang="ko-KR" altLang="en-US" sz="1400" kern="1200" dirty="0"/>
            <a:t>개의 구역을 가진다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EBA00-FA9E-48E9-A4CB-C438AFAB484C}" type="datetime1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E3867-B7EE-4EE8-8BE3-8AF0DD0F2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0800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911CF1FC-DFE7-400F-9194-60D6E07F6BA7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19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66F4C79-453F-40EC-A8C9-6BFB56D2E60B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981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679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706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9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033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15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31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10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534F26D5-5D4B-4D89-81D5-B142E0219864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853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55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363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030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13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409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28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191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434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81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81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517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121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19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523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 </a:t>
            </a:r>
            <a:r>
              <a:rPr lang="en-US" altLang="ko-KR" dirty="0"/>
              <a:t>31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016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341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756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841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211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966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34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379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463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442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649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777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727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89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769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175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59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72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9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A84DBE-0E2C-4EAD-85D2-6E5820C3F6B1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957D-ACB4-4E20-8866-D1EEBF6D29E0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662F-9C5E-4141-AC6E-6DFD72DFE011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8694-44BC-4A85-BE8F-D160D7751371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2B74-3B7E-48FE-BC77-52D26342153E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0394-DD16-438E-BE21-8D6011D06E26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32D7-CA5C-48A7-A141-45E0920E677D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5396B-05F5-4062-B2FE-41573C66D412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E7AA0-D60D-4994-A7CD-2FF65294669B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DB5B-67B3-4E28-922E-D8B71C3D9A23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CF74-377E-4136-9062-8A558AAD4A8A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0AC8-0E24-4400-A563-D523A3E3680B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6E9A-1B0F-4F5F-A945-E94F0C3BE561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9FC2-58CF-4EBF-92CF-F309E377AB3C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A1C7-B055-46DE-9D5E-3A2C9D59C3F9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9F91-5E7C-4FA6-91E2-FB8349E68CF5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6B9FC-C5B6-4570-AB84-29A98F2FB070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8EC388-B8AD-41D3-9AE3-BEAE21196454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microsoft.com/office/2007/relationships/hdphoto" Target="../media/hdphoto6.wdp"/><Relationship Id="rId4" Type="http://schemas.openxmlformats.org/officeDocument/2006/relationships/diagramData" Target="../diagrams/data8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2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1.wdp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2.wdp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3.wdp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4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5.wdp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6.wdp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7.wdp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8.wdp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9.wdp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0.wdp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31.wdp"/><Relationship Id="rId5" Type="http://schemas.openxmlformats.org/officeDocument/2006/relationships/image" Target="../media/image36.png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2.wdp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3.wdp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4.wdp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5.wdp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6.wdp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7.wdp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8.wdp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9.wdp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40.wdp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eg"/><Relationship Id="rId4" Type="http://schemas.microsoft.com/office/2007/relationships/hdphoto" Target="../media/hdphoto41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eveonline.com/hc/en-us/articles/202748741-System-Requirement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33354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171218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201704962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BAF5-5DB3-4047-AAFB-C69FD1FA7E71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64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8221224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39D9-C10E-48B4-8BFA-340D3BC13D62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144A-994E-448D-AD85-BFA0A365FBCA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55DA-BF70-4377-A3EF-860ADEA88C76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1995B-9DB2-42C8-81E6-9CA854F7FB0A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9843-535B-4AC4-8F71-9337FA3827BD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7882774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3ED2-7FE3-4E6D-9C5F-607850BFFACB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시설 </a:t>
            </a:r>
            <a:r>
              <a:rPr lang="en-US" altLang="ko-KR" dirty="0"/>
              <a:t>- </a:t>
            </a:r>
            <a:r>
              <a:rPr lang="ko-KR" altLang="en-US" dirty="0"/>
              <a:t>무기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457E-F82E-4DA3-A596-3E7614BD8196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8239AD-847F-4E6D-A2E6-73185C97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9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9A42-A71F-4F26-963C-22F3D54E67A8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21961806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825F-D980-4DCB-86BF-02EA1116F412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DB98F-21FA-4C3F-BC42-ED9878F292BE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667F3-18A0-4865-A814-977E05160020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F78F-B2EF-4F52-B5F2-1D92BD057B8F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 버튼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1614-2823-4618-B584-39BF01E03BC4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1618-E130-43B4-AE96-CCC2C9D39EED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0681-AD4E-4627-BF67-75F603E1EAA7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CB13-F4E7-40ED-AC7B-1A1AE3E26590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시설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457E-F82E-4DA3-A596-3E7614BD8196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586E85-FCC3-47CE-8557-A521263D7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5000"/>
                    </a14:imgEffect>
                    <a14:imgEffect>
                      <a14:brightnessContrast bright="48000" contras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5" y="1066801"/>
            <a:ext cx="7832116" cy="44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승무원 조작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A63B-0BC8-4941-9D64-48ED20E59AEB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6DF255-4C58-4C9F-ABA2-1ECCC1881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3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4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상점 </a:t>
            </a:r>
            <a:r>
              <a:rPr lang="en-US" altLang="ko-KR" dirty="0"/>
              <a:t>- </a:t>
            </a:r>
            <a:r>
              <a:rPr lang="ko-KR" altLang="en-US" dirty="0"/>
              <a:t>마우스로 구매할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A791-25F9-4DDE-8AFB-A7A87AB2FC8F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120741-A679-4741-908A-F89BF6C1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무기 </a:t>
            </a:r>
            <a:r>
              <a:rPr lang="en-US" altLang="ko-KR" dirty="0"/>
              <a:t>– </a:t>
            </a:r>
            <a:r>
              <a:rPr lang="ko-KR" altLang="en-US" dirty="0"/>
              <a:t>단축키</a:t>
            </a:r>
            <a:r>
              <a:rPr lang="en-US" altLang="ko-KR" dirty="0"/>
              <a:t>, </a:t>
            </a:r>
            <a:r>
              <a:rPr lang="ko-KR" altLang="en-US" dirty="0"/>
              <a:t>마우스 클릭으로 조작한다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A791-25F9-4DDE-8AFB-A7A87AB2FC8F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2074B2-1CB2-4240-B022-C41932070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5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B772-BDEE-4776-9EB2-49864B94FBC7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1271-5BA9-42AF-BB40-BD5E7AEDCAFF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9890-5F1C-4D1C-808E-A217F2D31318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50C4-E9F2-4443-BEF5-D2A7C3672276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5A2E-E524-410E-BCF5-B8D228C3CDD5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2AD1C-E33B-445D-BC26-7B181025E2A9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06D5-6CDF-4D7A-95CD-4F00568073E7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E941-7048-470E-8ABD-F0A0DC800662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행성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7" y="972086"/>
            <a:ext cx="7851932" cy="4456625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7A17-1322-43EB-9076-2A5DDF084E6A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천체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0676DE-2137-4DE2-B979-2C9B592D70C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5" t="-1" r="451" b="4252"/>
          <a:stretch/>
        </p:blipFill>
        <p:spPr>
          <a:xfrm>
            <a:off x="6623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B7C8-667A-4FEB-9415-C704F3C885A1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343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6</a:t>
            </a:r>
            <a:r>
              <a:rPr lang="ko-KR" altLang="en-US" dirty="0"/>
              <a:t>종의 외계 종족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37651B-B76B-44E5-92B4-D7A5B0A62E0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796-AEB0-4B80-8897-9C3D1F9521AE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8269-D88A-401B-BEDE-E8D62EB47F20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95501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39B-C864-4B8D-9829-9B287FCF916E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11008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적대적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(25%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(25%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8DA4-8CB4-4D9D-BE78-124E4134A407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소형 함선</a:t>
            </a:r>
            <a:r>
              <a:rPr lang="en-US" altLang="ko-KR" dirty="0"/>
              <a:t>, </a:t>
            </a:r>
            <a:r>
              <a:rPr lang="ko-KR" altLang="en-US" dirty="0"/>
              <a:t>조타실</a:t>
            </a:r>
            <a:r>
              <a:rPr lang="en-US" altLang="ko-KR" dirty="0"/>
              <a:t>, </a:t>
            </a:r>
            <a:r>
              <a:rPr lang="ko-KR" altLang="en-US" dirty="0"/>
              <a:t>보호막 </a:t>
            </a:r>
            <a:r>
              <a:rPr lang="en-US" altLang="ko-KR" dirty="0"/>
              <a:t>/ </a:t>
            </a:r>
            <a:r>
              <a:rPr lang="ko-KR" altLang="en-US" dirty="0"/>
              <a:t>무기 관제소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엔진</a:t>
            </a:r>
            <a:r>
              <a:rPr lang="en-US" altLang="ko-KR" dirty="0"/>
              <a:t>, 2</a:t>
            </a:r>
            <a:r>
              <a:rPr lang="ko-KR" altLang="en-US" dirty="0"/>
              <a:t>연발 레이저</a:t>
            </a:r>
            <a:r>
              <a:rPr lang="en-US" altLang="ko-KR" dirty="0"/>
              <a:t>, </a:t>
            </a:r>
            <a:r>
              <a:rPr lang="ko-KR" altLang="en-US" dirty="0"/>
              <a:t>승무원 셋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6DBE86-BFA0-4FC2-AEAA-A8190A078BA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5000"/>
                    </a14:imgEffect>
                    <a14:imgEffect>
                      <a14:brightnessContrast bright="73000"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B0-C30B-418D-9A9B-715C3DE1B686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구역은 한 행성계에 포함되는 점 이다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8DEC6-FB78-4A5B-BD48-06BD2D4B3F8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3000"/>
                    </a14:imgEffect>
                    <a14:imgEffect>
                      <a14:brightnessContrast bright="7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2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13F6-B21B-4698-8FA6-57E78A18A5E6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ED641-4EA6-449B-B3ED-FF59004DD8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295D3-30C4-4AEE-A080-B0D82EAD3F50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02073"/>
              </p:ext>
            </p:extLst>
          </p:nvPr>
        </p:nvGraphicFramePr>
        <p:xfrm>
          <a:off x="681343" y="1066800"/>
          <a:ext cx="7827660" cy="47056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8060">
                  <a:extLst>
                    <a:ext uri="{9D8B030D-6E8A-4147-A177-3AD203B41FA5}">
                      <a16:colId xmlns:a16="http://schemas.microsoft.com/office/drawing/2014/main" val="3881768220"/>
                    </a:ext>
                  </a:extLst>
                </a:gridCol>
                <a:gridCol w="4688864">
                  <a:extLst>
                    <a:ext uri="{9D8B030D-6E8A-4147-A177-3AD203B41FA5}">
                      <a16:colId xmlns:a16="http://schemas.microsoft.com/office/drawing/2014/main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val="922615914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등장하는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933852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플레이어는 시작부터 빚에 쫓기는 입장이라 사채업자들이 노리고 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우주로 도피했건만 순탄치는 않다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돈을 모으거나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그러기 싫으면 먼저 가서 때려 잡아야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빚 추심 업체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841838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사채 업자들과 엮이다 보니 경찰들과 범죄 조직에게 동시에 쫓기게 되었다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덜 선한 쪽을 때려잡아 무고를 입증해야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범죄 조직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83293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종족들 간의 분쟁이 끊이지 않는다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우주의  지성 있는 종족들은 이권을 위해 항상 투쟁한다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자신의 안위를 위해서라도 이를 막고 살길을 모색해야한다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퀘스트  시작 시 주적으로 등장하는 종족이 무작위로 정해진다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각 종족 함선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 극단 주의자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676480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그러한 노력에도 불구하고 돌이킬 수 없는 지경까지 와버렸다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종족주의자들을 해치워 평화를 가져다 주어야한다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종족 극단주의 반란군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거대 우주 정거장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군함</a:t>
                      </a:r>
                      <a:endParaRPr lang="ko-KR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94037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F8D3-C252-40EE-976B-64C888ECEC22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734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보스 스펙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30369"/>
              </p:ext>
            </p:extLst>
          </p:nvPr>
        </p:nvGraphicFramePr>
        <p:xfrm>
          <a:off x="681343" y="1066800"/>
          <a:ext cx="7827660" cy="4724399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8060">
                  <a:extLst>
                    <a:ext uri="{9D8B030D-6E8A-4147-A177-3AD203B41FA5}">
                      <a16:colId xmlns:a16="http://schemas.microsoft.com/office/drawing/2014/main" val="3881768220"/>
                    </a:ext>
                  </a:extLst>
                </a:gridCol>
                <a:gridCol w="2781836">
                  <a:extLst>
                    <a:ext uri="{9D8B030D-6E8A-4147-A177-3AD203B41FA5}">
                      <a16:colId xmlns:a16="http://schemas.microsoft.com/office/drawing/2014/main" val="3091387545"/>
                    </a:ext>
                  </a:extLst>
                </a:gridCol>
                <a:gridCol w="4387764">
                  <a:extLst>
                    <a:ext uri="{9D8B030D-6E8A-4147-A177-3AD203B41FA5}">
                      <a16:colId xmlns:a16="http://schemas.microsoft.com/office/drawing/2014/main" val="922615914"/>
                    </a:ext>
                  </a:extLst>
                </a:gridCol>
              </a:tblGrid>
              <a:tr h="384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</a:t>
                      </a:r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무기</a:t>
                      </a:r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승무원 상세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933852"/>
                  </a:ext>
                </a:extLst>
              </a:tr>
              <a:tr h="10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사채 기업 기함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승무원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명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체력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조타실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엔진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무기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보호막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  <a:p>
                      <a:pPr latinLnBrk="1"/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단순히 강력한 함선과의 전투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- 2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연발 레이저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2,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폭탄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미사일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Lv.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841838"/>
                  </a:ext>
                </a:extLst>
              </a:tr>
              <a:tr h="10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범죄 조직 노예선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승무원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9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명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조타실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엔진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스텔스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무기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보호막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투명화 적극적으로 사용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- 2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연발 레이저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 폭탄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 폭탄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2,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마비 미사일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83293"/>
                  </a:ext>
                </a:extLst>
              </a:tr>
              <a:tr h="1021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기함</a:t>
                      </a:r>
                      <a:endParaRPr lang="en-US" altLang="ko-KR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승무원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명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조타실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엔진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무기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보호막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공간이동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공간이동을 통한 강습 적극적으로 이용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- 3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연발 레이저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x 2,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기절 폭탄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x 2,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화염 미사일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x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676480"/>
                  </a:ext>
                </a:extLst>
              </a:tr>
              <a:tr h="1202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극단주의 세력 기함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승무원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12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명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j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체력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조타실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16,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엔진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10, 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무기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보호막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공간이동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스텔스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다채로운 공격 패턴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- 3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연발 레이저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3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연발 에너지 탄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고열 빔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Lv. 3, 3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연발 미사일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94037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F8D3-C252-40EE-976B-64C888ECEC22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719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 진행에 따른 스테이지 별 출몰 빈도 그래프 </a:t>
            </a:r>
            <a:r>
              <a:rPr lang="en-US" altLang="ko-KR" dirty="0"/>
              <a:t> (</a:t>
            </a:r>
            <a:r>
              <a:rPr lang="ko-KR" altLang="en-US" dirty="0"/>
              <a:t>평균 출몰 수</a:t>
            </a:r>
            <a:r>
              <a:rPr lang="en-US" altLang="ko-KR" dirty="0"/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473898068"/>
              </p:ext>
            </p:extLst>
          </p:nvPr>
        </p:nvGraphicFramePr>
        <p:xfrm>
          <a:off x="956235" y="1009775"/>
          <a:ext cx="7380942" cy="45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별 수치 </a:t>
            </a:r>
            <a:r>
              <a:rPr lang="en-US" altLang="ko-KR" dirty="0"/>
              <a:t>– </a:t>
            </a:r>
            <a:r>
              <a:rPr lang="ko-KR" altLang="en-US" dirty="0"/>
              <a:t>총 구역 수는 탐험 가능 구역 수와는 큰 차이가 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37026"/>
              </p:ext>
            </p:extLst>
          </p:nvPr>
        </p:nvGraphicFramePr>
        <p:xfrm>
          <a:off x="685800" y="1066798"/>
          <a:ext cx="7827660" cy="4709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3257997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  <a:gridCol w="2350528">
                  <a:extLst>
                    <a:ext uri="{9D8B030D-6E8A-4147-A177-3AD203B41FA5}">
                      <a16:colId xmlns:a16="http://schemas.microsoft.com/office/drawing/2014/main" val="1289239851"/>
                    </a:ext>
                  </a:extLst>
                </a:gridCol>
                <a:gridCol w="1565532">
                  <a:extLst>
                    <a:ext uri="{9D8B030D-6E8A-4147-A177-3AD203B41FA5}">
                      <a16:colId xmlns:a16="http://schemas.microsoft.com/office/drawing/2014/main" val="3858639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플레이어 수입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맵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행성 계</a:t>
                      </a:r>
                      <a:r>
                        <a:rPr lang="en-US" altLang="ko-KR" sz="1800" dirty="0"/>
                        <a:t>)</a:t>
                      </a:r>
                      <a:r>
                        <a:rPr lang="ko-KR" altLang="en-US" sz="1800" dirty="0"/>
                        <a:t> 개수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맵 당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최대 구역 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3000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맵 당 </a:t>
                      </a:r>
                      <a:r>
                        <a:rPr lang="en-US" altLang="ko-KR" sz="1800" dirty="0"/>
                        <a:t>600 </a:t>
                      </a:r>
                      <a:r>
                        <a:rPr lang="ko-KR" altLang="en-US" sz="1800" dirty="0"/>
                        <a:t>원 꼴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이는 최소 기준이다</a:t>
                      </a:r>
                      <a:r>
                        <a:rPr lang="en-US" altLang="ko-KR" sz="1800" dirty="0"/>
                        <a:t>)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 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75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4000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맵 당 </a:t>
                      </a:r>
                      <a:r>
                        <a:rPr lang="en-US" altLang="ko-KR" sz="1800" dirty="0"/>
                        <a:t>500</a:t>
                      </a:r>
                      <a:r>
                        <a:rPr lang="ko-KR" altLang="en-US" sz="1800" dirty="0"/>
                        <a:t>원 꼴</a:t>
                      </a:r>
                      <a:endParaRPr lang="en-US" altLang="ko-KR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120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4000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맵 당 </a:t>
                      </a:r>
                      <a:r>
                        <a:rPr lang="en-US" altLang="ko-KR" sz="2000" dirty="0"/>
                        <a:t>800 </a:t>
                      </a:r>
                      <a:r>
                        <a:rPr lang="ko-KR" altLang="en-US" sz="2000" dirty="0"/>
                        <a:t>원 꼴</a:t>
                      </a:r>
                      <a:endParaRPr lang="en-US" altLang="ko-KR" sz="20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15  ~ 18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 90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4000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맵 당 </a:t>
                      </a:r>
                      <a:r>
                        <a:rPr lang="en-US" altLang="ko-KR" sz="2000" dirty="0"/>
                        <a:t>800 </a:t>
                      </a:r>
                      <a:r>
                        <a:rPr lang="ko-KR" altLang="en-US" sz="2000" dirty="0"/>
                        <a:t>원 꼴</a:t>
                      </a:r>
                      <a:endParaRPr lang="en-US" altLang="ko-KR" sz="20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 ~ 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40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151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턴 제한 </a:t>
            </a:r>
            <a:r>
              <a:rPr lang="en-US" altLang="ko-KR" dirty="0"/>
              <a:t>– </a:t>
            </a:r>
            <a:r>
              <a:rPr lang="ko-KR" altLang="en-US" dirty="0"/>
              <a:t>때문에 모든 구역을 탐사할 수 없다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34782"/>
              </p:ext>
            </p:extLst>
          </p:nvPr>
        </p:nvGraphicFramePr>
        <p:xfrm>
          <a:off x="685800" y="1053919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3257997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  <a:gridCol w="3916060">
                  <a:extLst>
                    <a:ext uri="{9D8B030D-6E8A-4147-A177-3AD203B41FA5}">
                      <a16:colId xmlns:a16="http://schemas.microsoft.com/office/drawing/2014/main" val="1289239851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제한 시작 턴 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공간 이동한 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방식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 </a:t>
                      </a:r>
                      <a:r>
                        <a:rPr lang="ko-KR" altLang="en-US" sz="1800" dirty="0"/>
                        <a:t>턴 이후부터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추심 업체의 추격 시작</a:t>
                      </a:r>
                      <a:endParaRPr lang="en-US" altLang="ko-KR" sz="16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플레이어가 이동한 궤적을 따라 스테이지에 점거 구역이 턴마다 늘어난다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 </a:t>
                      </a:r>
                      <a:r>
                        <a:rPr lang="ko-KR" altLang="en-US" sz="1800" dirty="0"/>
                        <a:t>턴부터 무작위 구역부터 범죄 조직과 경찰의 수색 시작</a:t>
                      </a:r>
                      <a:endParaRPr lang="ko-KR" altLang="en-US" sz="16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시작 지점과 마지막 지점을 제외한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스테이지의 가장 자리부터 점거 구역이 늘어난다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 </a:t>
                      </a:r>
                      <a:r>
                        <a:rPr lang="ko-KR" altLang="en-US" sz="2000" dirty="0"/>
                        <a:t>턴부터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외계인 군대의 추적 시작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마지막 구역부터 세 턴마다 한 구역 씩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분쟁 지역이 늘어난다</a:t>
                      </a:r>
                      <a:r>
                        <a:rPr lang="en-US" altLang="ko-KR" sz="1800" dirty="0"/>
                        <a:t>.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또한 무작위 지역이 분쟁 지역이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 </a:t>
                      </a:r>
                      <a:r>
                        <a:rPr lang="ko-KR" altLang="en-US" sz="2000" dirty="0"/>
                        <a:t>턴부터 반란군의 추적 시작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스테이지 왼쪽 가장자리부터 극단주의 세력이 밀고 들어오며 선형적으로 점거 지역이 늘어난다</a:t>
                      </a:r>
                      <a:r>
                        <a:rPr lang="en-US" altLang="ko-KR" sz="1800" dirty="0"/>
                        <a:t>.</a:t>
                      </a:r>
                      <a:r>
                        <a:rPr lang="ko-KR" altLang="en-US" sz="1800" dirty="0"/>
                        <a:t> 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460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9C04-5831-41BB-AB11-8D8FB6DE1477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턴 제한 방식 그림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610655-05FD-4D91-B2C7-E65FF1580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471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3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별 점거 </a:t>
            </a:r>
            <a:r>
              <a:rPr lang="en-US" altLang="ko-KR" dirty="0"/>
              <a:t>/ </a:t>
            </a:r>
            <a:r>
              <a:rPr lang="ko-KR" altLang="en-US" dirty="0"/>
              <a:t>분쟁 구역 페널티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54953"/>
              </p:ext>
            </p:extLst>
          </p:nvPr>
        </p:nvGraphicFramePr>
        <p:xfrm>
          <a:off x="685800" y="1053919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7174057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빚 추심 업체의 점거 구역에 공간 이동했을 시 해당 행성계에서 등장하는 적 보다 한 단계 강한 적과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해당 구역의 이벤트가 무효화 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해당 구역을 누가 점령했는지에 따라 경찰은 푸른 색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범죄 조직은 붉은 색으로 나타내어진다</a:t>
                      </a:r>
                      <a:r>
                        <a:rPr lang="en-US" altLang="ko-KR" sz="1800" dirty="0"/>
                        <a:t>.  </a:t>
                      </a:r>
                      <a:r>
                        <a:rPr lang="ko-KR" altLang="en-US" sz="1800" dirty="0"/>
                        <a:t>구역에 진입 시 회피율이 높은 경찰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투명화를 사용하는 범죄 조직 함선과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분쟁 구역에선 원래 이벤트가 무효화 되며</a:t>
                      </a:r>
                      <a:r>
                        <a:rPr lang="en-US" altLang="ko-KR" sz="1800" dirty="0"/>
                        <a:t>,</a:t>
                      </a:r>
                      <a:r>
                        <a:rPr lang="ko-KR" altLang="en-US" sz="1800" dirty="0"/>
                        <a:t> 두 외계 종족이 전투 중이다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편가르기 선택지가 존재하는 이벤트가 등장한다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혹은 플레이어가 시설 레벨 </a:t>
                      </a:r>
                      <a:r>
                        <a:rPr lang="en-US" altLang="ko-KR" sz="1800" dirty="0"/>
                        <a:t>1 </a:t>
                      </a:r>
                      <a:r>
                        <a:rPr lang="ko-KR" altLang="en-US" sz="1800" dirty="0"/>
                        <a:t>레벨 하락의 페널티를 안고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상당히 강력한 반란군 함선과 싸우게 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플레이어 보다 무조건 무기 관제소와  보호막 관제소의 레벨이 </a:t>
                      </a:r>
                      <a:r>
                        <a:rPr lang="en-US" altLang="ko-KR" sz="1800" dirty="0"/>
                        <a:t>1 </a:t>
                      </a:r>
                      <a:r>
                        <a:rPr lang="ko-KR" altLang="en-US" sz="1800" dirty="0"/>
                        <a:t>씩 높다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529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금액 도표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666"/>
            <a:ext cx="7826963" cy="4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9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금액 비율 도표 </a:t>
            </a:r>
            <a:r>
              <a:rPr lang="en-US" altLang="ko-KR" dirty="0"/>
              <a:t>– </a:t>
            </a:r>
            <a:r>
              <a:rPr lang="ko-KR" altLang="en-US" dirty="0"/>
              <a:t>플레이어는 갈수록 돈이 모자라다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051B960-78BE-4CDB-815B-99EBF0997623}"/>
              </a:ext>
            </a:extLst>
          </p:cNvPr>
          <p:cNvGraphicFramePr/>
          <p:nvPr>
            <p:extLst/>
          </p:nvPr>
        </p:nvGraphicFramePr>
        <p:xfrm>
          <a:off x="685800" y="1066800"/>
          <a:ext cx="7827659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93869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 </a:t>
            </a:r>
            <a:r>
              <a:rPr lang="en-US" altLang="ko-KR" dirty="0"/>
              <a:t>– </a:t>
            </a:r>
            <a:r>
              <a:rPr lang="ko-KR" altLang="en-US" dirty="0"/>
              <a:t>플레이어가 앞으로 나아가게 만드는 요소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FB450DE-063E-4DF8-8431-17A6A0867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948957"/>
              </p:ext>
            </p:extLst>
          </p:nvPr>
        </p:nvGraphicFramePr>
        <p:xfrm>
          <a:off x="685800" y="1053919"/>
          <a:ext cx="7827660" cy="4737282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078606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6749054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</a:tblGrid>
              <a:tr h="662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항목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2013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세력권의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압박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공간 이동을  할 때마다 펼쳐지는 붉은 반점들은 플레이어가 마치 압착기 사이에 끼어 있는 듯한 느낌을 준다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첫번째 퀘스트에선 단순히 추격의 느낌이지만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두번째 퀘스트에선 매우 늦게 제한이 시작되지만 그 규모는 제일 크다</a:t>
                      </a:r>
                      <a:r>
                        <a:rPr lang="en-US" altLang="ko-KR" sz="1800" dirty="0"/>
                        <a:t>..</a:t>
                      </a:r>
                    </a:p>
                    <a:p>
                      <a:pPr algn="l" latinLnBrk="1"/>
                      <a:r>
                        <a:rPr lang="ko-KR" altLang="en-US" sz="1800" dirty="0"/>
                        <a:t>세번째에선 플레이어가 무조건 싸움을 피할 수 없다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이는 플레이어의 자원을 지속적으로 소모 시키는 효과를 낳는다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2061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플레이어의 성취감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로그라이크 게임의 특징인 높은 난이도와 무작위 레벨</a:t>
                      </a:r>
                      <a:r>
                        <a:rPr lang="en-US" altLang="ko-KR" sz="1800" dirty="0"/>
                        <a:t>,  </a:t>
                      </a:r>
                      <a:r>
                        <a:rPr lang="ko-KR" altLang="en-US" sz="1800" dirty="0"/>
                        <a:t>그리고 한정된 자원은 진입장벽이 될 수도 있지만 플레이어에게 항상 높은 긴장감을 고조시키는 요소이다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물론 첫번째 퀘스트는 쉽지만 두번째 퀘스트부터는 다소 불합리한 상황도 강제되므로 방심을 놓지 않게 만든다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054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666"/>
            <a:ext cx="7826963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6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826BF8-472F-488D-AB70-8166E9418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471"/>
            <a:ext cx="7827658" cy="4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38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200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27" y="1227471"/>
            <a:ext cx="5525404" cy="4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01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2" y="1227666"/>
            <a:ext cx="7826965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04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2017-12-17</a:t>
            </a:fld>
            <a:endParaRPr lang="ko-KR" altLang="en-US" dirty="0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E08817D3-F20A-4E21-97E5-8C91FA891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890600"/>
              </p:ext>
            </p:extLst>
          </p:nvPr>
        </p:nvGraphicFramePr>
        <p:xfrm>
          <a:off x="685799" y="929276"/>
          <a:ext cx="7827659" cy="499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pPr marL="0" indent="0">
              <a:buNone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미래에는 어느덧 기술의 발전에 힘입어 우주 항해 기술도 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외계 종족들 역시 힘을 가진 자와 그렇지 않은 자의 격차가 심했다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빚에 시달리며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82BC-D96D-4804-A585-5578F7A88680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pPr marL="0" indent="0" algn="ctr">
              <a:buNone/>
            </a:pPr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1CCCE9-9F0F-4A43-A6DF-AA9ACD413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5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27666"/>
            <a:ext cx="7826961" cy="44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2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전투에서 먼저 내구도가 </a:t>
            </a:r>
            <a:r>
              <a:rPr lang="en-US" altLang="ko-KR" dirty="0"/>
              <a:t>0</a:t>
            </a:r>
            <a:r>
              <a:rPr lang="ko-KR" altLang="en-US" dirty="0"/>
              <a:t>이 되거나 승무원이 모두 죽는 쪽이 패배한다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함선 파괴가 아닌 승무원만을 처리했을 경우를 </a:t>
            </a:r>
            <a:r>
              <a:rPr lang="en-US" altLang="ko-KR" dirty="0"/>
              <a:t>‘</a:t>
            </a:r>
            <a:r>
              <a:rPr lang="ko-KR" altLang="en-US" dirty="0"/>
              <a:t>나포</a:t>
            </a:r>
            <a:r>
              <a:rPr lang="en-US" altLang="ko-KR" dirty="0"/>
              <a:t>’ </a:t>
            </a:r>
            <a:r>
              <a:rPr lang="ko-KR" altLang="en-US" dirty="0"/>
              <a:t>라 하여 </a:t>
            </a:r>
            <a:r>
              <a:rPr lang="en-US" altLang="ko-KR" dirty="0"/>
              <a:t>10&amp; </a:t>
            </a:r>
            <a:r>
              <a:rPr lang="ko-KR" altLang="en-US" dirty="0"/>
              <a:t>더 많은 보상을 부여한다</a:t>
            </a:r>
            <a:r>
              <a:rPr lang="en-US" altLang="ko-KR" dirty="0"/>
              <a:t>. </a:t>
            </a:r>
            <a:r>
              <a:rPr lang="ko-KR" altLang="en-US" dirty="0"/>
              <a:t>아이템을 습득할 가능성도 커진다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내구도를 다 닳게 하여 승리하는게 일반적인 경우이다</a:t>
            </a:r>
            <a:r>
              <a:rPr lang="en-US" altLang="ko-KR" dirty="0"/>
              <a:t>. </a:t>
            </a:r>
            <a:r>
              <a:rPr lang="ko-KR" altLang="en-US" dirty="0"/>
              <a:t>이때는 장기 퀘스트의 진행도에 따라 보상금과 </a:t>
            </a:r>
            <a:r>
              <a:rPr lang="en-US" altLang="ko-KR" dirty="0"/>
              <a:t>1 ~ 3 </a:t>
            </a:r>
            <a:r>
              <a:rPr lang="ko-KR" altLang="en-US" dirty="0"/>
              <a:t>의 연료나 금속</a:t>
            </a:r>
            <a:r>
              <a:rPr lang="en-US" altLang="ko-KR" dirty="0"/>
              <a:t>, 6 </a:t>
            </a:r>
            <a:r>
              <a:rPr lang="ko-KR" altLang="en-US" dirty="0"/>
              <a:t>이상의 식량이 지급된다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네번째 퀘스트 </a:t>
            </a:r>
            <a:r>
              <a:rPr lang="en-US" altLang="ko-KR" dirty="0"/>
              <a:t>‘</a:t>
            </a:r>
            <a:r>
              <a:rPr lang="ko-KR" altLang="en-US" dirty="0"/>
              <a:t>전쟁</a:t>
            </a:r>
            <a:r>
              <a:rPr lang="en-US" altLang="ko-KR" dirty="0"/>
              <a:t>’  </a:t>
            </a:r>
            <a:r>
              <a:rPr lang="ko-KR" altLang="en-US" dirty="0"/>
              <a:t>에서 반란군 점거 지역에서 출몰하는 반란군 정예 함선들은 다른 보상없이 </a:t>
            </a:r>
            <a:r>
              <a:rPr lang="en-US" altLang="ko-KR" dirty="0"/>
              <a:t>1 ~ 2 </a:t>
            </a:r>
            <a:r>
              <a:rPr lang="ko-KR" altLang="en-US" dirty="0"/>
              <a:t>의 연료만 지급한다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557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pPr marL="0" indent="0" algn="ctr">
              <a:buNone/>
              <a:tabLst>
                <a:tab pos="2878138" algn="l"/>
              </a:tabLst>
            </a:pPr>
            <a:r>
              <a:rPr lang="ko-KR" altLang="en-US" dirty="0"/>
              <a:t>보상에 대한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2017-12-17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BD58159-3AA4-4C9B-9DB5-402CA7227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268593"/>
              </p:ext>
            </p:extLst>
          </p:nvPr>
        </p:nvGraphicFramePr>
        <p:xfrm>
          <a:off x="681343" y="1066800"/>
          <a:ext cx="7827660" cy="4724400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8060">
                  <a:extLst>
                    <a:ext uri="{9D8B030D-6E8A-4147-A177-3AD203B41FA5}">
                      <a16:colId xmlns:a16="http://schemas.microsoft.com/office/drawing/2014/main" val="3881768220"/>
                    </a:ext>
                  </a:extLst>
                </a:gridCol>
                <a:gridCol w="4688864">
                  <a:extLst>
                    <a:ext uri="{9D8B030D-6E8A-4147-A177-3AD203B41FA5}">
                      <a16:colId xmlns:a16="http://schemas.microsoft.com/office/drawing/2014/main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val="922615914"/>
                    </a:ext>
                  </a:extLst>
                </a:gridCol>
              </a:tblGrid>
              <a:tr h="367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일반적인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보스의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933852"/>
                  </a:ext>
                </a:extLst>
              </a:tr>
              <a:tr h="1108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 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연료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~ 3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금속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~ 2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식량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~ 12</a:t>
                      </a: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 x 30 = 360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300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원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연료 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841838"/>
                  </a:ext>
                </a:extLst>
              </a:tr>
              <a:tr h="1108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 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연료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~ 3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금속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~ 2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식량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 ~ 15</a:t>
                      </a: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 x 35 = 420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500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원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식량 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83293"/>
                  </a:ext>
                </a:extLst>
              </a:tr>
              <a:tr h="107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40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  지급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연료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금속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~ 2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식량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12 ~ 15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15 x 40 = 600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700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원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금속 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676480"/>
                  </a:ext>
                </a:extLst>
              </a:tr>
              <a:tr h="107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60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  지급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연료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금속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~ 2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식량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12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5 x 60 = 300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1000</a:t>
                      </a:r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 원 지급</a:t>
                      </a:r>
                      <a:endParaRPr lang="en-US" altLang="ko-KR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게임 끝</a:t>
                      </a: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!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9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48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교역 </a:t>
            </a:r>
            <a:r>
              <a:rPr lang="en-US" altLang="ko-KR" dirty="0"/>
              <a:t>- </a:t>
            </a:r>
            <a:r>
              <a:rPr lang="ko-KR" altLang="en-US" dirty="0"/>
              <a:t>인터페이스 및 과정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27666"/>
            <a:ext cx="7826961" cy="4402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AC1775-45C4-4692-879B-AD672662ACE1}"/>
              </a:ext>
            </a:extLst>
          </p:cNvPr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594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1A31-AACB-4ECE-A884-486327193D4C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추가 계획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보스 스테이지의 세분화</a:t>
            </a:r>
            <a:r>
              <a:rPr lang="en-US" altLang="ko-KR" b="1" dirty="0"/>
              <a:t>: </a:t>
            </a:r>
            <a:r>
              <a:rPr lang="ko-KR" altLang="en-US" dirty="0"/>
              <a:t>전투의 양상이 대부분 적 함선과의 </a:t>
            </a:r>
            <a:r>
              <a:rPr lang="en-US" altLang="ko-KR" dirty="0"/>
              <a:t>1:1 </a:t>
            </a:r>
            <a:r>
              <a:rPr lang="ko-KR" altLang="en-US" dirty="0"/>
              <a:t>로 이루어져 있다</a:t>
            </a:r>
            <a:r>
              <a:rPr lang="en-US" altLang="ko-KR" dirty="0"/>
              <a:t>. </a:t>
            </a:r>
            <a:r>
              <a:rPr lang="ko-KR" altLang="en-US" dirty="0"/>
              <a:t>사실 매우 단조로운 진행 방식일 수 있다</a:t>
            </a:r>
            <a:r>
              <a:rPr lang="en-US" altLang="ko-KR" dirty="0"/>
              <a:t>. </a:t>
            </a:r>
            <a:r>
              <a:rPr lang="ko-KR" altLang="en-US" dirty="0"/>
              <a:t>때문에 적어도 보스전이나 점거 구역에서 일어나는 이벤트라도 </a:t>
            </a:r>
            <a:r>
              <a:rPr lang="en-US" altLang="ko-KR" dirty="0"/>
              <a:t>1:2 </a:t>
            </a:r>
            <a:r>
              <a:rPr lang="ko-KR" altLang="en-US" dirty="0"/>
              <a:t>혹은 디펜스 방식을 도입할 수 있어야한다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함선 컨텐츠 추가</a:t>
            </a:r>
            <a:r>
              <a:rPr lang="en-US" altLang="ko-KR" b="1" dirty="0"/>
              <a:t>: </a:t>
            </a:r>
            <a:r>
              <a:rPr lang="en-US" altLang="ko-KR" dirty="0"/>
              <a:t>FTL, Eve online </a:t>
            </a:r>
            <a:r>
              <a:rPr lang="ko-KR" altLang="en-US" dirty="0"/>
              <a:t>등의 우주를 배경으로 하는 게임은 함선에 강화 장치</a:t>
            </a:r>
            <a:r>
              <a:rPr lang="en-US" altLang="ko-KR" dirty="0"/>
              <a:t>, </a:t>
            </a:r>
            <a:r>
              <a:rPr lang="ko-KR" altLang="en-US" dirty="0"/>
              <a:t>부착물</a:t>
            </a:r>
            <a:r>
              <a:rPr lang="en-US" altLang="ko-KR" dirty="0"/>
              <a:t>, </a:t>
            </a:r>
            <a:r>
              <a:rPr lang="ko-KR" altLang="en-US" dirty="0"/>
              <a:t>스킨의 개념이 존재한다</a:t>
            </a:r>
            <a:r>
              <a:rPr lang="en-US" altLang="ko-KR" dirty="0"/>
              <a:t>. </a:t>
            </a:r>
            <a:r>
              <a:rPr lang="ko-KR" altLang="en-US" dirty="0"/>
              <a:t>다채로운 전략과 흥미를 돋구기 위해서는 추후 필수적으로 넣어야 할 요소일 것이다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시스템 문서의 자세한 수치 제공</a:t>
            </a:r>
            <a:r>
              <a:rPr lang="en-US" altLang="ko-KR" b="1" dirty="0"/>
              <a:t>: </a:t>
            </a:r>
            <a:r>
              <a:rPr lang="ko-KR" altLang="en-US" dirty="0"/>
              <a:t>승무원 속성</a:t>
            </a:r>
            <a:r>
              <a:rPr lang="en-US" altLang="ko-KR" dirty="0"/>
              <a:t>, </a:t>
            </a:r>
            <a:r>
              <a:rPr lang="ko-KR" altLang="en-US" dirty="0"/>
              <a:t>무기의 상세한 종류</a:t>
            </a:r>
            <a:r>
              <a:rPr lang="en-US" altLang="ko-KR" dirty="0"/>
              <a:t>, </a:t>
            </a:r>
            <a:r>
              <a:rPr lang="ko-KR" altLang="en-US" dirty="0"/>
              <a:t>이벤트의 정확한 내용이 부족하다</a:t>
            </a:r>
            <a:r>
              <a:rPr lang="en-US" altLang="ko-KR" dirty="0"/>
              <a:t>. </a:t>
            </a:r>
            <a:r>
              <a:rPr lang="ko-KR" altLang="en-US" dirty="0"/>
              <a:t>이는 스토리가 완성이 되어야 따라 나오는 내용인데 시간이 너무 부족하여 서술하는데 애를 먹었다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94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코멘트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게임 화폐의 기준점 확립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게임 중 화폐가 어떻게 순환하는 지 서술하기가 어려웠다</a:t>
            </a:r>
            <a:r>
              <a:rPr lang="en-US" altLang="ko-KR" dirty="0"/>
              <a:t>. </a:t>
            </a:r>
            <a:r>
              <a:rPr lang="ko-KR" altLang="en-US" dirty="0"/>
              <a:t>플레이어의 총 수입을 먼저 정하고 컨텐츠의 수입을 분할해서 조정했는데 이게 잘못된 방식인 것 같았다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등장하는 게임 시설</a:t>
            </a:r>
            <a:r>
              <a:rPr lang="en-US" altLang="ko-KR" b="1" dirty="0"/>
              <a:t>, </a:t>
            </a:r>
            <a:r>
              <a:rPr lang="ko-KR" altLang="en-US" b="1" dirty="0"/>
              <a:t>무기</a:t>
            </a:r>
            <a:r>
              <a:rPr lang="en-US" altLang="ko-KR" b="1" dirty="0"/>
              <a:t>, </a:t>
            </a:r>
            <a:r>
              <a:rPr lang="ko-KR" altLang="en-US" b="1" dirty="0"/>
              <a:t>종족 등의 요소들의 종류와 메커니즘 확립</a:t>
            </a:r>
            <a:br>
              <a:rPr lang="en-US" altLang="ko-KR" dirty="0"/>
            </a:br>
            <a:r>
              <a:rPr lang="ko-KR" altLang="en-US" dirty="0"/>
              <a:t>사실 아직 세부적인 내용이 모자라다고 생각합니다</a:t>
            </a:r>
            <a:r>
              <a:rPr lang="en-US" altLang="ko-KR" dirty="0"/>
              <a:t>. </a:t>
            </a:r>
            <a:r>
              <a:rPr lang="ko-KR" altLang="en-US" dirty="0"/>
              <a:t>무기의 경우</a:t>
            </a:r>
            <a:r>
              <a:rPr lang="en-US" altLang="ko-KR" dirty="0"/>
              <a:t>,</a:t>
            </a:r>
            <a:r>
              <a:rPr lang="ko-KR" altLang="en-US" dirty="0"/>
              <a:t> 종류는 타격 방식으로만 종류를 나눴고 레벨과 발사 방식 </a:t>
            </a:r>
            <a:r>
              <a:rPr lang="en-US" altLang="ko-KR" dirty="0"/>
              <a:t>(</a:t>
            </a:r>
            <a:r>
              <a:rPr lang="ko-KR" altLang="en-US" dirty="0"/>
              <a:t>연발</a:t>
            </a:r>
            <a:r>
              <a:rPr lang="en-US" altLang="ko-KR" dirty="0"/>
              <a:t>, </a:t>
            </a:r>
            <a:r>
              <a:rPr lang="ko-KR" altLang="en-US" dirty="0"/>
              <a:t>단발 등</a:t>
            </a:r>
            <a:r>
              <a:rPr lang="en-US" altLang="ko-KR" dirty="0"/>
              <a:t>) </a:t>
            </a:r>
            <a:r>
              <a:rPr lang="ko-KR" altLang="en-US" dirty="0"/>
              <a:t>은 따로 기술하지는 않았습니다</a:t>
            </a:r>
            <a:r>
              <a:rPr lang="en-US" altLang="ko-KR" dirty="0"/>
              <a:t>. </a:t>
            </a:r>
            <a:r>
              <a:rPr lang="ko-KR" altLang="en-US"/>
              <a:t>각 시설의 </a:t>
            </a:r>
            <a:r>
              <a:rPr lang="ko-KR" altLang="en-US" dirty="0"/>
              <a:t>특성들은 시스템 문서에 간략하게 적었습니다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항해 중 발생하는 이벤트의 종류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게임 내 이벤트가 장기 이벤트에 따라 변한다는 내용에 따라 맞춰 적으려 했으나 너무 난잡한 내용이 되어 오히려 시나리오를 파악하기가 어려워 개요와 함께 공통적인 이벤트만 몇 작성하였습니다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540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후기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r>
              <a:rPr lang="ko-KR" altLang="en-US" dirty="0"/>
              <a:t>저번 문서보단 훨씬 깔끔해 지고 명확한 내용이 된 것 같다</a:t>
            </a:r>
            <a:r>
              <a:rPr lang="en-US" altLang="ko-KR" dirty="0"/>
              <a:t>. </a:t>
            </a:r>
            <a:r>
              <a:rPr lang="ko-KR" altLang="en-US" dirty="0"/>
              <a:t>그림만 그린 게 아니라 직접 도식화 할 수 있는 내용을 넣으려고 노력했다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그렇지만 여전히 빈 내용이 있다</a:t>
            </a:r>
            <a:r>
              <a:rPr lang="en-US" altLang="ko-KR" dirty="0"/>
              <a:t>. </a:t>
            </a:r>
            <a:r>
              <a:rPr lang="ko-KR" altLang="en-US" dirty="0"/>
              <a:t>그림을 그리느라 수치 제시는 오히려 부족한 부분이 있다</a:t>
            </a:r>
            <a:r>
              <a:rPr lang="en-US" altLang="ko-KR" dirty="0"/>
              <a:t>.</a:t>
            </a:r>
            <a:r>
              <a:rPr lang="ko-KR" altLang="en-US" dirty="0"/>
              <a:t> 게임에 쓰이는 크기는 정의했는데 속도나 시각적 요소같은 자잘한 것은 쓰지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경제 시스템은 시스템에 넣기에는 애매하여 게임 플레이 부분에 넣었는데 문서 구조가 뒤죽박죽이라 한번에 내용을 보기가 힘들다</a:t>
            </a:r>
            <a:r>
              <a:rPr lang="en-US" altLang="ko-KR" dirty="0"/>
              <a:t>. </a:t>
            </a:r>
            <a:r>
              <a:rPr lang="ko-KR" altLang="en-US" dirty="0"/>
              <a:t>인터페이스와 조작 파트도 사실 합칠 수 있는 내용이다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기획서와는 컨셉트 빼곤 완전히 다른 내용을 썼는데</a:t>
            </a:r>
            <a:r>
              <a:rPr lang="en-US" altLang="ko-KR" dirty="0"/>
              <a:t>,</a:t>
            </a:r>
            <a:r>
              <a:rPr lang="ko-KR" altLang="en-US" dirty="0"/>
              <a:t> 쓰다 보니 힘이 빠지는 느낌이 있었다</a:t>
            </a:r>
            <a:r>
              <a:rPr lang="en-US" altLang="ko-KR" dirty="0"/>
              <a:t>. </a:t>
            </a:r>
            <a:r>
              <a:rPr lang="ko-KR" altLang="en-US" dirty="0"/>
              <a:t>사실상 과제를 하나 더 한 셈인데 그래서 결과가 나아질지는 잘 모르겠다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672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자료 출처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 </a:t>
            </a:r>
            <a:r>
              <a:rPr lang="en-US" altLang="ko-KR" sz="2000" dirty="0"/>
              <a:t>~</a:t>
            </a:r>
            <a:r>
              <a:rPr lang="ko-KR" altLang="en-US" sz="2000" dirty="0"/>
              <a:t> </a:t>
            </a:r>
            <a:r>
              <a:rPr lang="en-US" altLang="ko-KR" sz="2000" dirty="0"/>
              <a:t>41</a:t>
            </a:r>
            <a:r>
              <a:rPr lang="ko-KR" altLang="en-US" sz="2000" dirty="0"/>
              <a:t> 까지 모든 그림 </a:t>
            </a:r>
            <a:r>
              <a:rPr lang="en-US" altLang="ko-KR" sz="2000" dirty="0"/>
              <a:t>: </a:t>
            </a:r>
            <a:r>
              <a:rPr lang="ko-KR" altLang="en-US" sz="2000" dirty="0"/>
              <a:t>직접 그렸습니다</a:t>
            </a:r>
            <a:r>
              <a:rPr lang="en-US" altLang="ko-KR" sz="2000" dirty="0"/>
              <a:t>. ppt </a:t>
            </a:r>
            <a:r>
              <a:rPr lang="ko-KR" altLang="en-US" sz="2000" dirty="0"/>
              <a:t>파일 슬라이드 노트에 그림 번호가 적혀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이브 온라인 사양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3"/>
              </a:rPr>
              <a:t>https://support.eveonline.com/hc/en-us/articles/202748741-System-Requirements</a:t>
            </a:r>
            <a:endParaRPr lang="en-US" altLang="ko-KR" sz="2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23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36D0-A4EA-424D-A4A0-88B956EEFC8A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E2D9B-BE9E-45AF-83BF-5853F3C03C28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45730873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BAF5-5DB3-4047-AAFB-C69FD1FA7E71}" type="datetime1">
              <a:rPr lang="ko-KR" altLang="en-US" smtClean="0"/>
              <a:t>2017-12-17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윤고딕">
      <a:majorFont>
        <a:latin typeface="Continuum Light"/>
        <a:ea typeface="-윤고딕320"/>
        <a:cs typeface=""/>
      </a:majorFont>
      <a:minorFont>
        <a:latin typeface="Continuum Light"/>
        <a:ea typeface="-윤고딕310"/>
        <a:cs typeface="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3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14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6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17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1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1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3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24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8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2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30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4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7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8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Props1.xml><?xml version="1.0" encoding="utf-8"?>
<ds:datastoreItem xmlns:ds="http://schemas.openxmlformats.org/officeDocument/2006/customXml" ds:itemID="{E388397A-8F65-4F14-9DFD-096ADC5E5D7A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FDA0B7BF-7C37-4EBE-AA01-977CA4F6E14F}">
  <ds:schemaRefs>
    <ds:schemaRef ds:uri="http://schemas.microsoft.com/VisualStudio/2011/storyboarding/control/v1.0"/>
  </ds:schemaRefs>
</ds:datastoreItem>
</file>

<file path=customXml/itemProps14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DE793ED9-5192-4ECB-A2D2-E8522B2D2C00}">
  <ds:schemaRefs>
    <ds:schemaRef ds:uri="http://schemas.microsoft.com/VisualStudio/2011/storyboarding/control/v1.0"/>
  </ds:schemaRefs>
</ds:datastoreItem>
</file>

<file path=customXml/itemProps16.xml><?xml version="1.0" encoding="utf-8"?>
<ds:datastoreItem xmlns:ds="http://schemas.openxmlformats.org/officeDocument/2006/customXml" ds:itemID="{590D37BD-B0B7-43B3-A746-3B4F644DDD19}">
  <ds:schemaRefs>
    <ds:schemaRef ds:uri="http://schemas.microsoft.com/VisualStudio/2011/storyboarding/control/v1.0"/>
  </ds:schemaRefs>
</ds:datastoreItem>
</file>

<file path=customXml/itemProps17.xml><?xml version="1.0" encoding="utf-8"?>
<ds:datastoreItem xmlns:ds="http://schemas.openxmlformats.org/officeDocument/2006/customXml" ds:itemID="{25A641AB-E619-432E-84C3-B84BB05EC0CA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EEAC4DA-1CA7-400D-809D-95BFDA7CA62E}">
  <ds:schemaRefs>
    <ds:schemaRef ds:uri="http://schemas.microsoft.com/VisualStudio/2011/storyboarding/control/v1.0"/>
  </ds:schemaRefs>
</ds:datastoreItem>
</file>

<file path=customXml/itemProps20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8DD580AE-4F09-418C-B49E-D77A664BC4E8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EE26D369-C005-4134-8FCB-60C2CD3B6822}">
  <ds:schemaRefs>
    <ds:schemaRef ds:uri="http://schemas.microsoft.com/VisualStudio/2011/storyboarding/control/v1.0"/>
  </ds:schemaRefs>
</ds:datastoreItem>
</file>

<file path=customXml/itemProps29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95BADD5-6129-4197-B860-CD49D6D3FE6D}">
  <ds:schemaRefs>
    <ds:schemaRef ds:uri="http://schemas.microsoft.com/VisualStudio/2011/storyboarding/control/v1.0"/>
  </ds:schemaRefs>
</ds:datastoreItem>
</file>

<file path=customXml/itemProps30.xml><?xml version="1.0" encoding="utf-8"?>
<ds:datastoreItem xmlns:ds="http://schemas.openxmlformats.org/officeDocument/2006/customXml" ds:itemID="{AC59F4A1-784C-4456-99DB-41A59A3A7E5C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7BAF951-1DDE-4743-B4BF-57D1EEF483C1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2BAE96A6-808C-451D-80C6-54B23775FBB0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35871FAF-E197-4437-A5F0-1F0759C50D37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19931469-B6A0-4990-AFD3-29FAF250DF4B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5495</TotalTime>
  <Words>4003</Words>
  <Application>Microsoft Office PowerPoint</Application>
  <PresentationFormat>와이드스크린</PresentationFormat>
  <Paragraphs>1461</Paragraphs>
  <Slides>68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맑은 고딕</vt:lpstr>
      <vt:lpstr>-윤고딕310</vt:lpstr>
      <vt:lpstr>-윤고딕320</vt:lpstr>
      <vt:lpstr>Arial</vt:lpstr>
      <vt:lpstr>Continuum Light</vt:lpstr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(5)</vt:lpstr>
      <vt:lpstr> 시스템 (6)</vt:lpstr>
      <vt:lpstr> 시스템 (7)</vt:lpstr>
      <vt:lpstr> 시스템 (8)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조작</vt:lpstr>
      <vt:lpstr> 조작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(4)</vt:lpstr>
      <vt:lpstr> 항해 (4)</vt:lpstr>
      <vt:lpstr> 항해 (4)</vt:lpstr>
      <vt:lpstr> 항해 (4)</vt:lpstr>
      <vt:lpstr> 항해 (4)</vt:lpstr>
      <vt:lpstr> 항해 (4)</vt:lpstr>
      <vt:lpstr> 항해 (4)</vt:lpstr>
      <vt:lpstr> 항해 (4)</vt:lpstr>
      <vt:lpstr> 항해 (4)</vt:lpstr>
      <vt:lpstr> 항해 (5)</vt:lpstr>
      <vt:lpstr> 항해 (6)</vt:lpstr>
      <vt:lpstr> 항해 (6)</vt:lpstr>
      <vt:lpstr> 항해 (6)</vt:lpstr>
      <vt:lpstr> 항해 (6)</vt:lpstr>
      <vt:lpstr> 전투</vt:lpstr>
      <vt:lpstr> 전투</vt:lpstr>
      <vt:lpstr> 전투</vt:lpstr>
      <vt:lpstr> 전투</vt:lpstr>
      <vt:lpstr> 교역</vt:lpstr>
      <vt:lpstr>3 마무리</vt:lpstr>
      <vt:lpstr> 추가 계획</vt:lpstr>
      <vt:lpstr> 코멘트</vt:lpstr>
      <vt:lpstr> 후기</vt:lpstr>
      <vt:lpstr> 자료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게임 기획</dc:subject>
  <dc:creator>Iconer J</dc:creator>
  <cp:lastModifiedBy>Iconer J</cp:lastModifiedBy>
  <cp:revision>243</cp:revision>
  <dcterms:created xsi:type="dcterms:W3CDTF">2017-11-29T02:45:16Z</dcterms:created>
  <dcterms:modified xsi:type="dcterms:W3CDTF">2017-12-17T16:27:15Z</dcterms:modified>
  <cp:category>기획서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